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2"/>
  </p:notesMasterIdLst>
  <p:sldIdLst>
    <p:sldId id="282" r:id="rId2"/>
    <p:sldId id="306" r:id="rId3"/>
    <p:sldId id="305" r:id="rId4"/>
    <p:sldId id="293" r:id="rId5"/>
    <p:sldId id="321" r:id="rId6"/>
    <p:sldId id="307" r:id="rId7"/>
    <p:sldId id="333" r:id="rId8"/>
    <p:sldId id="322" r:id="rId9"/>
    <p:sldId id="311" r:id="rId10"/>
    <p:sldId id="312" r:id="rId11"/>
    <p:sldId id="323" r:id="rId12"/>
    <p:sldId id="316" r:id="rId13"/>
    <p:sldId id="337" r:id="rId14"/>
    <p:sldId id="319" r:id="rId15"/>
    <p:sldId id="324" r:id="rId16"/>
    <p:sldId id="338" r:id="rId17"/>
    <p:sldId id="326" r:id="rId18"/>
    <p:sldId id="317" r:id="rId19"/>
    <p:sldId id="320" r:id="rId20"/>
    <p:sldId id="331" r:id="rId2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8">
          <p15:clr>
            <a:srgbClr val="A4A3A4"/>
          </p15:clr>
        </p15:guide>
        <p15:guide id="2" pos="383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950C"/>
    <a:srgbClr val="F5DD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="" xmlns:c="http://schemas.openxmlformats.org/drawingml/2006/chart" xmlns:dgm="http://schemas.openxmlformats.org/drawingml/2006/diagram" xmlns:dsp="http://schemas.microsoft.com/office/drawing/2008/diagram"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484" autoAdjust="0"/>
    <p:restoredTop sz="73994" autoAdjust="0"/>
  </p:normalViewPr>
  <p:slideViewPr>
    <p:cSldViewPr snapToGrid="0">
      <p:cViewPr varScale="1">
        <p:scale>
          <a:sx n="86" d="100"/>
          <a:sy n="86" d="100"/>
        </p:scale>
        <p:origin x="810" y="60"/>
      </p:cViewPr>
      <p:guideLst>
        <p:guide orient="horz" pos="2158"/>
        <p:guide pos="383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55013D58-7DAA-434D-A6F5-66592A0C85BC}" type="datetime1">
              <a:rPr lang="ko-KR" altLang="en-US"/>
              <a:pPr lvl="0">
                <a:defRPr/>
              </a:pPr>
              <a:t>2024-10-05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FDAEB840-DDB1-4069-8F27-E943B80AA357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010720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EDF5E3D-BB6F-4261-81E9-15F4C152CD3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705719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1" dirty="0" smtClean="0"/>
              <a:t>입력</a:t>
            </a:r>
            <a:r>
              <a:rPr lang="ko-KR" altLang="en-US" dirty="0" smtClean="0"/>
              <a:t>은 초음파 센서로</a:t>
            </a:r>
            <a:r>
              <a:rPr lang="ko-KR" altLang="en-US" baseline="0" dirty="0" smtClean="0"/>
              <a:t> 얻는 </a:t>
            </a:r>
            <a:r>
              <a:rPr lang="ko-KR" altLang="en-US" b="1" baseline="0" dirty="0" smtClean="0"/>
              <a:t>거리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온도 센서를 통해 얻는 </a:t>
            </a:r>
            <a:r>
              <a:rPr lang="ko-KR" altLang="en-US" b="1" baseline="0" dirty="0" smtClean="0"/>
              <a:t>온도</a:t>
            </a:r>
            <a:r>
              <a:rPr lang="ko-KR" altLang="en-US" b="0" baseline="0" dirty="0" smtClean="0"/>
              <a:t>이다</a:t>
            </a:r>
            <a:r>
              <a:rPr lang="en-US" altLang="ko-KR" b="0" baseline="0" dirty="0" smtClean="0"/>
              <a:t>.</a:t>
            </a:r>
          </a:p>
          <a:p>
            <a:endParaRPr lang="en-US" altLang="ko-KR" b="0" baseline="0" dirty="0" smtClean="0"/>
          </a:p>
          <a:p>
            <a:r>
              <a:rPr lang="ko-KR" altLang="en-US" b="0" baseline="0" dirty="0" smtClean="0"/>
              <a:t>이로 인해 얻게 되는 </a:t>
            </a:r>
            <a:r>
              <a:rPr lang="ko-KR" altLang="en-US" b="1" baseline="0" dirty="0" smtClean="0"/>
              <a:t>출력 데이터는</a:t>
            </a:r>
            <a:r>
              <a:rPr lang="ko-KR" altLang="en-US" b="0" baseline="0" dirty="0" smtClean="0"/>
              <a:t> </a:t>
            </a:r>
            <a:r>
              <a:rPr lang="ko-KR" altLang="en-US" b="1" baseline="0" dirty="0" smtClean="0"/>
              <a:t>사물의 유무</a:t>
            </a:r>
            <a:r>
              <a:rPr lang="ko-KR" altLang="en-US" b="0" baseline="0" dirty="0" smtClean="0"/>
              <a:t>와 </a:t>
            </a:r>
            <a:r>
              <a:rPr lang="ko-KR" altLang="en-US" b="1" baseline="0" dirty="0" smtClean="0"/>
              <a:t>온도</a:t>
            </a:r>
            <a:r>
              <a:rPr lang="ko-KR" altLang="en-US" b="0" baseline="0" dirty="0" smtClean="0"/>
              <a:t>로</a:t>
            </a:r>
            <a:r>
              <a:rPr lang="en-US" altLang="ko-KR" b="0" baseline="0" dirty="0" smtClean="0"/>
              <a:t>, </a:t>
            </a:r>
            <a:r>
              <a:rPr lang="ko-KR" altLang="en-US" b="0" baseline="0" dirty="0" smtClean="0"/>
              <a:t>핸드폰 화면을 통해 볼 수 있다</a:t>
            </a:r>
            <a:r>
              <a:rPr lang="en-US" altLang="ko-KR" b="0" baseline="0" dirty="0" smtClean="0"/>
              <a:t>.</a:t>
            </a:r>
            <a:endParaRPr lang="ko-KR" altLang="en-US" b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DAEB840-DDB1-4069-8F27-E943B80AA357}" type="slidenum">
              <a:rPr lang="ko-KR" altLang="en-US" smtClean="0"/>
              <a:pPr lvl="0">
                <a:defRPr/>
              </a:pPr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03264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박스</a:t>
            </a:r>
            <a:r>
              <a:rPr lang="en-US" altLang="ko-KR" dirty="0" smtClean="0"/>
              <a:t>1</a:t>
            </a:r>
            <a:r>
              <a:rPr lang="en-US" altLang="ko-KR" baseline="0" dirty="0" smtClean="0"/>
              <a:t> : </a:t>
            </a:r>
            <a:r>
              <a:rPr lang="ko-KR" altLang="en-US" baseline="0" dirty="0" err="1" smtClean="0"/>
              <a:t>아두이노와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블루투스</a:t>
            </a:r>
            <a:r>
              <a:rPr lang="ko-KR" altLang="en-US" baseline="0" dirty="0" smtClean="0"/>
              <a:t> 통신하는 곳</a:t>
            </a:r>
            <a:endParaRPr lang="en-US" altLang="ko-KR" dirty="0" smtClean="0"/>
          </a:p>
          <a:p>
            <a:r>
              <a:rPr lang="ko-KR" altLang="en-US" dirty="0" smtClean="0"/>
              <a:t>박스</a:t>
            </a:r>
            <a:r>
              <a:rPr lang="en-US" altLang="ko-KR" dirty="0" smtClean="0"/>
              <a:t>2 : </a:t>
            </a:r>
            <a:r>
              <a:rPr lang="ko-KR" altLang="en-US" dirty="0" smtClean="0"/>
              <a:t>온도 센서 작동</a:t>
            </a:r>
            <a:endParaRPr lang="en-US" altLang="ko-KR" dirty="0" smtClean="0"/>
          </a:p>
          <a:p>
            <a:pPr marL="171450" indent="-171450">
              <a:buFontTx/>
              <a:buChar char="-"/>
            </a:pPr>
            <a:r>
              <a:rPr lang="en-US" altLang="ko-KR" dirty="0" err="1" smtClean="0"/>
              <a:t>analogRead</a:t>
            </a:r>
            <a:r>
              <a:rPr lang="en-US" altLang="ko-KR" dirty="0" smtClean="0"/>
              <a:t>() : </a:t>
            </a:r>
            <a:r>
              <a:rPr lang="ko-KR" altLang="en-US" b="0" i="0" dirty="0" smtClean="0">
                <a:solidFill>
                  <a:srgbClr val="374151"/>
                </a:solidFill>
                <a:effectLst/>
                <a:latin typeface="Söhne"/>
              </a:rPr>
              <a:t>아날로그 핀의 전압을 </a:t>
            </a:r>
            <a:r>
              <a:rPr lang="en-US" altLang="ko-KR" b="0" i="0" dirty="0" smtClean="0">
                <a:solidFill>
                  <a:srgbClr val="374151"/>
                </a:solidFill>
                <a:effectLst/>
                <a:latin typeface="Söhne"/>
              </a:rPr>
              <a:t>0</a:t>
            </a:r>
            <a:r>
              <a:rPr lang="ko-KR" altLang="en-US" b="0" i="0" dirty="0" smtClean="0">
                <a:solidFill>
                  <a:srgbClr val="374151"/>
                </a:solidFill>
                <a:effectLst/>
                <a:latin typeface="Söhne"/>
              </a:rPr>
              <a:t>부터 </a:t>
            </a:r>
            <a:r>
              <a:rPr lang="en-US" altLang="ko-KR" b="0" i="0" dirty="0" smtClean="0">
                <a:solidFill>
                  <a:srgbClr val="374151"/>
                </a:solidFill>
                <a:effectLst/>
                <a:latin typeface="Söhne"/>
              </a:rPr>
              <a:t>1023 </a:t>
            </a:r>
            <a:r>
              <a:rPr lang="ko-KR" altLang="en-US" b="0" i="0" dirty="0" smtClean="0">
                <a:solidFill>
                  <a:srgbClr val="374151"/>
                </a:solidFill>
                <a:effectLst/>
                <a:latin typeface="Söhne"/>
              </a:rPr>
              <a:t>사이의 정수 값으로 변환하여 반환</a:t>
            </a:r>
            <a:endParaRPr lang="en-US" altLang="ko-KR" sz="1200" dirty="0" smtClean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박스</a:t>
            </a:r>
            <a:r>
              <a:rPr lang="en-US" altLang="ko-KR" dirty="0" smtClean="0"/>
              <a:t>3 : </a:t>
            </a:r>
            <a:r>
              <a:rPr lang="ko-KR" altLang="en-US" dirty="0" smtClean="0"/>
              <a:t>초음파 센서 작동</a:t>
            </a:r>
            <a:endParaRPr lang="en-US" altLang="ko-KR" sz="1200" dirty="0"/>
          </a:p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ko-KR" sz="1200" dirty="0" smtClean="0"/>
              <a:t>Sensor() : </a:t>
            </a:r>
            <a:r>
              <a:rPr lang="ko-KR" altLang="en-US" sz="1200" dirty="0" smtClean="0"/>
              <a:t>거리를 </a:t>
            </a:r>
            <a:r>
              <a:rPr lang="ko-KR" altLang="en-US" sz="1200" dirty="0"/>
              <a:t>측정해서 </a:t>
            </a:r>
            <a:r>
              <a:rPr lang="en-US" altLang="ko-KR" sz="1200" dirty="0"/>
              <a:t>cm</a:t>
            </a:r>
            <a:r>
              <a:rPr lang="ko-KR" altLang="en-US" sz="1200" dirty="0"/>
              <a:t>단위로 반환하는 사용자 정의 </a:t>
            </a:r>
            <a:r>
              <a:rPr lang="ko-KR" altLang="en-US" sz="1200" dirty="0" smtClean="0"/>
              <a:t>함수</a:t>
            </a:r>
            <a:endParaRPr lang="en-US" altLang="ko-KR" sz="1200" dirty="0" smtClean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 i="0" dirty="0" smtClean="0">
              <a:solidFill>
                <a:srgbClr val="555555"/>
              </a:solidFill>
              <a:effectLst/>
              <a:latin typeface="AppleSDGothicNeo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dirty="0" smtClean="0">
                <a:solidFill>
                  <a:srgbClr val="555555"/>
                </a:solidFill>
                <a:effectLst/>
                <a:latin typeface="AppleSDGothicNeo"/>
              </a:rPr>
              <a:t>노란 박스 </a:t>
            </a:r>
            <a:r>
              <a:rPr lang="en-US" altLang="ko-KR" sz="1200" b="0" i="0" dirty="0" smtClean="0">
                <a:solidFill>
                  <a:srgbClr val="555555"/>
                </a:solidFill>
                <a:effectLst/>
                <a:latin typeface="AppleSDGothicNeo"/>
              </a:rPr>
              <a:t>:</a:t>
            </a:r>
            <a:r>
              <a:rPr lang="en-US" altLang="ko-KR" sz="1200" b="0" i="0" baseline="0" dirty="0" smtClean="0">
                <a:solidFill>
                  <a:srgbClr val="555555"/>
                </a:solidFill>
                <a:effectLst/>
                <a:latin typeface="AppleSDGothicNeo"/>
              </a:rPr>
              <a:t> </a:t>
            </a:r>
            <a:r>
              <a:rPr lang="ko-KR" altLang="en-US" sz="1200" b="0" i="0" baseline="0" dirty="0" smtClean="0">
                <a:solidFill>
                  <a:srgbClr val="555555"/>
                </a:solidFill>
                <a:effectLst/>
                <a:latin typeface="AppleSDGothicNeo"/>
              </a:rPr>
              <a:t>센서를 이용한 값이 출력되는 부분</a:t>
            </a:r>
            <a:endParaRPr lang="en-US" altLang="ko-KR" b="0" i="0" dirty="0">
              <a:solidFill>
                <a:srgbClr val="555555"/>
              </a:solidFill>
              <a:effectLst/>
              <a:latin typeface="AppleSDGothicNeo"/>
            </a:endParaRPr>
          </a:p>
          <a:p>
            <a:endParaRPr lang="en-US" altLang="ko-KR" b="0" i="0" dirty="0">
              <a:solidFill>
                <a:srgbClr val="555555"/>
              </a:solidFill>
              <a:effectLst/>
              <a:latin typeface="AppleSDGothicNeo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FDAEB840-DDB1-4069-8F27-E943B80AA357}" type="slidenum">
              <a:rPr lang="ko-KR" altLang="en-US" smtClean="0"/>
              <a:pPr lvl="0">
                <a:defRPr/>
              </a:pPr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0722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ova"/>
                <a:cs typeface="+mn-cs"/>
              </a:rPr>
              <a:t>Duration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ova"/>
                <a:cs typeface="+mn-cs"/>
              </a:rPr>
              <a:t>초음파가 물체로부터 반사되어 돌아오는 시간</a:t>
            </a:r>
            <a:endParaRPr lang="ko-KR" altLang="en-US" dirty="0"/>
          </a:p>
          <a:p>
            <a:endParaRPr lang="en-US" altLang="ko-KR" sz="1200" dirty="0"/>
          </a:p>
          <a:p>
            <a:r>
              <a:rPr lang="en-US" altLang="ko-KR" sz="1200" dirty="0"/>
              <a:t>((float)(340 * duration) / 10000) / 2</a:t>
            </a:r>
          </a:p>
          <a:p>
            <a:r>
              <a:rPr lang="ko-KR" altLang="en-US" sz="1200" dirty="0"/>
              <a:t>초음파 센서의 거리 값이 </a:t>
            </a:r>
            <a:r>
              <a:rPr lang="en-US" altLang="ko-KR" sz="1200" dirty="0"/>
              <a:t>cm</a:t>
            </a:r>
            <a:r>
              <a:rPr lang="ko-KR" altLang="en-US" sz="1200" dirty="0"/>
              <a:t>로 환산되는 계산 공식</a:t>
            </a:r>
            <a:endParaRPr lang="en-US" altLang="ko-KR" sz="1200" dirty="0"/>
          </a:p>
          <a:p>
            <a:r>
              <a:rPr lang="en-US" altLang="ko-KR" sz="1200" dirty="0"/>
              <a:t>340*(</a:t>
            </a:r>
            <a:r>
              <a:rPr lang="ko-KR" altLang="en-US" sz="1200" dirty="0"/>
              <a:t>초음파가 물체로 부터 반사되어 돌아오는 시간</a:t>
            </a:r>
            <a:r>
              <a:rPr lang="en-US" altLang="ko-KR" sz="1200" dirty="0"/>
              <a:t>) </a:t>
            </a:r>
            <a:r>
              <a:rPr lang="ko-KR" altLang="en-US" sz="1200" dirty="0"/>
              <a:t> </a:t>
            </a:r>
            <a:r>
              <a:rPr lang="en-US" altLang="ko-KR" sz="1200" dirty="0"/>
              <a:t>/10000 / 2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FDAEB840-DDB1-4069-8F27-E943B80AA357}" type="slidenum">
              <a:rPr lang="ko-KR" altLang="en-US" smtClean="0"/>
              <a:pPr lvl="0">
                <a:defRPr/>
              </a:pPr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55693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FDAEB840-DDB1-4069-8F27-E943B80AA357}" type="slidenum">
              <a:rPr lang="ko-KR" altLang="en-US" smtClean="0"/>
              <a:pPr lvl="0">
                <a:defRPr/>
              </a:pPr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4482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FDAEB840-DDB1-4069-8F27-E943B80AA357}" type="slidenum">
              <a:rPr lang="ko-KR" altLang="en-US" smtClean="0"/>
              <a:pPr lvl="0">
                <a:defRPr/>
              </a:pPr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07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58D6CC40-3DC8-4135-9C43-10E01ABD19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B631D1BE-48E1-4632-8BED-11B0071C5C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30D43EE3-54C6-4E98-84BE-427344645D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45284-18F9-4968-BC8B-3D7C9AED7E57}" type="datetimeFigureOut">
              <a:rPr lang="ko-KR" altLang="en-US" smtClean="0"/>
              <a:t>2024-10-05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34A8C102-21CB-46B8-A941-6EABFB163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F571E70D-0D11-47F3-B6BB-3D796C652A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29FB30-2AF9-4E1C-9B9E-78D0C3C8A0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94745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AE3ACD47-25E0-47A2-8DC4-7586D6E9E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1DB4EC17-0867-40CB-985A-D563501CC5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44EB0F20-FF77-4784-8CAF-B6344326AB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45284-18F9-4968-BC8B-3D7C9AED7E57}" type="datetimeFigureOut">
              <a:rPr lang="ko-KR" altLang="en-US" smtClean="0"/>
              <a:t>2024-10-05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F3BDAF78-BCD1-4FD6-8FB3-3850DBD94B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E4ED8ACC-397A-46BA-BEDF-B37BD1A81F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29FB30-2AF9-4E1C-9B9E-78D0C3C8A0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73354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95B038DF-F9DC-4A97-AF7F-B31EFDFAAA4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7F21F930-DAA9-47FE-921F-33C4191CD6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11DB3DAF-BB4F-4CF2-91F5-14F9E3A754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45284-18F9-4968-BC8B-3D7C9AED7E57}" type="datetimeFigureOut">
              <a:rPr lang="ko-KR" altLang="en-US" smtClean="0"/>
              <a:t>2024-10-05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94E4121A-6F6C-4BD0-AFB2-20FF2B63F2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F1563673-21E1-4CCA-BFA4-D20BB204A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29FB30-2AF9-4E1C-9B9E-78D0C3C8A0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74429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BC57370E-3E90-455A-8474-91E433A8D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6909A8AA-80F6-40BD-81AF-A59CCD3C4C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27341563-E576-4CB3-90BB-AC612A77E3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45284-18F9-4968-BC8B-3D7C9AED7E57}" type="datetimeFigureOut">
              <a:rPr lang="ko-KR" altLang="en-US" smtClean="0"/>
              <a:t>2024-10-05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6802B73C-2D7E-4593-8D89-5E42953B65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1B26C035-3640-449E-B86D-E92EFA771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29FB30-2AF9-4E1C-9B9E-78D0C3C8A0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98067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EC5B2613-99E8-463E-AE32-4D6E34CA0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9A19A5DC-B7CA-46D1-B830-EF004ABDAA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2B79ADF8-0EC6-448B-A163-B4F38EC9A9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45284-18F9-4968-BC8B-3D7C9AED7E57}" type="datetimeFigureOut">
              <a:rPr lang="ko-KR" altLang="en-US" smtClean="0"/>
              <a:t>2024-10-05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5E88925E-5BB0-4224-84BC-A28CDD7D95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5E2AC82B-7EF0-4A94-ABD0-795BCDC999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29FB30-2AF9-4E1C-9B9E-78D0C3C8A0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87220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3A5BBCBA-2239-48DE-BF29-783E5F433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03B5B2A9-43FB-4FB5-A683-0AE505AB55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F5456BA3-1D2B-4F44-8D73-A38936A94E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3DC4AD19-F5F6-497F-A4BB-3ED6C9E18D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45284-18F9-4968-BC8B-3D7C9AED7E57}" type="datetimeFigureOut">
              <a:rPr lang="ko-KR" altLang="en-US" smtClean="0"/>
              <a:t>2024-10-05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B77D075D-437E-4887-8380-75D310AC29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28B0A8A3-DDFE-44C6-A25E-2C33FCC75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29FB30-2AF9-4E1C-9B9E-78D0C3C8A0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74289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4B0B4D13-3552-4854-A8FA-4E16928C5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4157DCBD-DC71-4142-8BCC-2D7B11A620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AF5ED62F-DF36-48AA-BA96-840F0BB7A0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C0C7526B-9713-446F-A117-17E2F1C64E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xmlns="" id="{1870773B-9A81-408C-9928-4ECEF300AE8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xmlns="" id="{ABD3D292-859B-4030-B8A0-368C7E3608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45284-18F9-4968-BC8B-3D7C9AED7E57}" type="datetimeFigureOut">
              <a:rPr lang="ko-KR" altLang="en-US" smtClean="0"/>
              <a:t>2024-10-05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xmlns="" id="{AC1FF3BC-559F-4917-93B1-DFAE50994E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xmlns="" id="{1DC888E0-EB81-47F2-BDC6-1D8C26739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29FB30-2AF9-4E1C-9B9E-78D0C3C8A0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06241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F86FA5F1-AD26-41C3-8D2B-C82864F40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7DEE67F5-B8D0-47ED-99D0-3C17E650BA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45284-18F9-4968-BC8B-3D7C9AED7E57}" type="datetimeFigureOut">
              <a:rPr lang="ko-KR" altLang="en-US" smtClean="0"/>
              <a:t>2024-10-05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D352BE80-F327-4437-B8AA-278C941193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10D1738F-5B98-4F85-A7A2-BF45D3B75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29FB30-2AF9-4E1C-9B9E-78D0C3C8A0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78006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xmlns="" id="{4362516C-8712-4367-A7C0-C4A2000A70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45284-18F9-4968-BC8B-3D7C9AED7E57}" type="datetimeFigureOut">
              <a:rPr lang="ko-KR" altLang="en-US" smtClean="0"/>
              <a:t>2024-10-05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7A6B2C9E-E5C1-47C3-BC9A-77C01FD1EE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5045D94F-A532-4E17-A58D-7F549B79B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29FB30-2AF9-4E1C-9B9E-78D0C3C8A088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DC16169D-D0ED-40F3-8F0C-339A099FA430}"/>
              </a:ext>
            </a:extLst>
          </p:cNvPr>
          <p:cNvSpPr txBox="1"/>
          <p:nvPr userDrawn="1"/>
        </p:nvSpPr>
        <p:spPr>
          <a:xfrm>
            <a:off x="10006664" y="6588607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/>
                </a:solidFill>
              </a:rPr>
              <a:t>ⓒSaebyeol Yu.</a:t>
            </a:r>
            <a:r>
              <a:rPr lang="ko-KR" altLang="en-US" sz="900" dirty="0">
                <a:solidFill>
                  <a:schemeClr val="tx1"/>
                </a:solidFill>
              </a:rPr>
              <a:t> </a:t>
            </a:r>
            <a:r>
              <a:rPr lang="en-US" altLang="ko-KR" sz="900" dirty="0" err="1">
                <a:solidFill>
                  <a:schemeClr val="tx1"/>
                </a:solidFill>
              </a:rPr>
              <a:t>Saebyeol’s</a:t>
            </a:r>
            <a:r>
              <a:rPr lang="ko-KR" altLang="en-US" sz="900" dirty="0">
                <a:solidFill>
                  <a:schemeClr val="tx1"/>
                </a:solidFill>
              </a:rPr>
              <a:t> </a:t>
            </a:r>
            <a:r>
              <a:rPr lang="en-US" altLang="ko-KR" sz="900" dirty="0">
                <a:solidFill>
                  <a:schemeClr val="tx1"/>
                </a:solidFill>
              </a:rPr>
              <a:t>PowerPoint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49710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98007D48-B175-4627-B13F-2B1D42F6A5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75C0A2B2-9C04-43C7-8935-4B3BC02319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838D1692-04F4-48B0-A631-731A6D15DD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A903BC75-346C-42B4-B7F8-0616AA3D9C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45284-18F9-4968-BC8B-3D7C9AED7E57}" type="datetimeFigureOut">
              <a:rPr lang="ko-KR" altLang="en-US" smtClean="0"/>
              <a:t>2024-10-05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B1199AC8-1CE6-4F36-A7D8-4DD1C90F17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EDD60830-19B7-4C46-9096-B2981B220F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29FB30-2AF9-4E1C-9B9E-78D0C3C8A0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44693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DFA9C75C-43E3-439A-B073-5BD82C487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xmlns="" id="{66273701-9315-4E58-9D6D-48682990CCF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FF25B6E6-41F0-4AA4-9DAC-24B3F8015A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357F92B7-FA82-4883-A2F7-10C41B370A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45284-18F9-4968-BC8B-3D7C9AED7E57}" type="datetimeFigureOut">
              <a:rPr lang="ko-KR" altLang="en-US" smtClean="0"/>
              <a:t>2024-10-05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F2E5F1E2-5695-48AD-B9D6-8CECD93DB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1DF0E2E8-8221-4CC1-8A31-07A30A7383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29FB30-2AF9-4E1C-9B9E-78D0C3C8A0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99351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xmlns="" id="{D558C61F-C343-4940-9701-CE78913232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89E92F13-8BCD-4224-8BC4-E665407A0B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20104FFA-8AEA-42AD-BB3B-CB3AFF5DC1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745284-18F9-4968-BC8B-3D7C9AED7E57}" type="datetimeFigureOut">
              <a:rPr lang="ko-KR" altLang="en-US" smtClean="0"/>
              <a:t>2024-10-05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308BAAFE-3A8C-4CF4-AD37-182FD78165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6CC71AFE-D340-435C-9123-BC14E8E943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29FB30-2AF9-4E1C-9B9E-78D0C3C8A0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23545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9.gif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12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11" Type="http://schemas.openxmlformats.org/officeDocument/2006/relationships/image" Target="../media/image4.png"/><Relationship Id="rId5" Type="http://schemas.openxmlformats.org/officeDocument/2006/relationships/image" Target="../media/image7.png"/><Relationship Id="rId10" Type="http://schemas.openxmlformats.org/officeDocument/2006/relationships/image" Target="../media/image80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xmlns="" id="{C1DD1A8A-57D5-4A81-AD04-532B043C561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판지 상자">
            <a:extLst>
              <a:ext uri="{FF2B5EF4-FFF2-40B4-BE49-F238E27FC236}">
                <a16:creationId xmlns:a16="http://schemas.microsoft.com/office/drawing/2014/main" xmlns="" id="{DE0B4DAA-67F1-74CE-5D7D-31CB911FE9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045" r="39439"/>
          <a:stretch/>
        </p:blipFill>
        <p:spPr>
          <a:xfrm>
            <a:off x="-3049" y="10"/>
            <a:ext cx="7383562" cy="685799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007891EC-4501-44ED-A8C8-B11B6DB767A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직사각형 1"/>
          <p:cNvSpPr/>
          <p:nvPr/>
        </p:nvSpPr>
        <p:spPr>
          <a:xfrm>
            <a:off x="7380512" y="0"/>
            <a:ext cx="4811487" cy="6858000"/>
          </a:xfrm>
          <a:prstGeom prst="rect">
            <a:avLst/>
          </a:prstGeom>
          <a:solidFill>
            <a:srgbClr val="02576C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9492049" y="4964350"/>
            <a:ext cx="2650647" cy="6124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defRPr/>
            </a:pPr>
            <a:r>
              <a:rPr kumimoji="0" lang="ko-KR" altLang="en-US" sz="1600" b="1" i="0" u="none" strike="noStrike" cap="none" spc="0" normalizeH="0" baseline="0" dirty="0" smtClean="0">
                <a:solidFill>
                  <a:srgbClr val="FFFFFF"/>
                </a:solidFill>
                <a:effectLst/>
                <a:uLnTx/>
                <a:uFillTx/>
                <a:latin typeface="나눔고딕 ExtraBold"/>
                <a:ea typeface="나눔고딕 ExtraBold"/>
                <a:cs typeface="+mj-cs"/>
              </a:rPr>
              <a:t>사물인터넷 </a:t>
            </a:r>
            <a:r>
              <a:rPr kumimoji="0" lang="ko-KR" altLang="en-US" sz="1600" b="1" i="0" u="none" strike="noStrike" cap="none" spc="0" normalizeH="0" baseline="0" dirty="0">
                <a:solidFill>
                  <a:srgbClr val="FFFFFF"/>
                </a:solidFill>
                <a:effectLst/>
                <a:uLnTx/>
                <a:uFillTx/>
                <a:latin typeface="나눔고딕 ExtraBold"/>
                <a:ea typeface="나눔고딕 ExtraBold"/>
                <a:cs typeface="+mj-cs"/>
              </a:rPr>
              <a:t>설계 </a:t>
            </a:r>
            <a:r>
              <a:rPr kumimoji="0" lang="en-US" altLang="ko-KR" sz="1600" b="1" i="0" u="none" strike="noStrike" cap="none" spc="0" normalizeH="0" baseline="0" dirty="0">
                <a:solidFill>
                  <a:srgbClr val="FFFFFF"/>
                </a:solidFill>
                <a:effectLst/>
                <a:uLnTx/>
                <a:uFillTx/>
                <a:latin typeface="나눔고딕 ExtraBold"/>
                <a:ea typeface="나눔고딕 ExtraBold"/>
                <a:cs typeface="+mj-cs"/>
              </a:rPr>
              <a:t>10</a:t>
            </a:r>
            <a:r>
              <a:rPr kumimoji="0" lang="ko-KR" altLang="en-US" sz="1600" b="1" i="0" u="none" strike="noStrike" cap="none" spc="0" normalizeH="0" baseline="0" dirty="0" smtClean="0">
                <a:solidFill>
                  <a:srgbClr val="FFFFFF"/>
                </a:solidFill>
                <a:effectLst/>
                <a:uLnTx/>
                <a:uFillTx/>
                <a:latin typeface="나눔고딕 ExtraBold"/>
                <a:ea typeface="나눔고딕 ExtraBold"/>
                <a:cs typeface="+mj-cs"/>
              </a:rPr>
              <a:t>조</a:t>
            </a:r>
            <a:endParaRPr lang="ko-KR" altLang="en-US" sz="1600" dirty="0">
              <a:solidFill>
                <a:srgbClr val="FFFFFF"/>
              </a:solidFill>
              <a:latin typeface="나눔고딕 ExtraBold"/>
              <a:ea typeface="나눔고딕 ExtraBold"/>
              <a:cs typeface="+mj-cs"/>
            </a:endParaRPr>
          </a:p>
          <a:p>
            <a:pPr marL="0" marR="0" lvl="0" indent="0" algn="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defRPr/>
            </a:pPr>
            <a:endParaRPr kumimoji="0" lang="ko-KR" altLang="en-US" sz="1600" i="0" u="none" strike="noStrike" cap="none" spc="0" normalizeH="0" baseline="0" dirty="0">
              <a:solidFill>
                <a:srgbClr val="FFFFFF"/>
              </a:solidFill>
              <a:effectLst/>
              <a:uLnTx/>
              <a:uFillTx/>
              <a:latin typeface="나눔고딕 ExtraBold"/>
              <a:ea typeface="나눔고딕 ExtraBold"/>
              <a:cs typeface="+mj-c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174663" y="3313249"/>
            <a:ext cx="3319042" cy="118356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anchor="b">
            <a:noAutofit/>
          </a:bodyPr>
          <a:lstStyle/>
          <a:p>
            <a:pPr marL="0" marR="0" lvl="0" indent="0"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defRPr/>
            </a:pPr>
            <a:r>
              <a:rPr lang="ko-KR" altLang="en-US" sz="4000" b="1" dirty="0">
                <a:solidFill>
                  <a:srgbClr val="FFFFFF"/>
                </a:solidFill>
                <a:latin typeface="나눔고딕 ExtraBold"/>
                <a:ea typeface="나눔고딕 ExtraBold"/>
                <a:cs typeface="+mj-cs"/>
              </a:rPr>
              <a:t>스마트 현관 서비스</a:t>
            </a:r>
          </a:p>
        </p:txBody>
      </p:sp>
      <p:sp>
        <p:nvSpPr>
          <p:cNvPr id="9" name="타원 8"/>
          <p:cNvSpPr/>
          <p:nvPr/>
        </p:nvSpPr>
        <p:spPr>
          <a:xfrm>
            <a:off x="8737941" y="786766"/>
            <a:ext cx="2196000" cy="2196000"/>
          </a:xfrm>
          <a:prstGeom prst="ellipse">
            <a:avLst/>
          </a:prstGeom>
          <a:solidFill>
            <a:srgbClr val="FDBB63"/>
          </a:solidFill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</p:sp>
      <p:pic>
        <p:nvPicPr>
          <p:cNvPr id="10" name="그래픽 9" descr="닫힌 문 단색으로 채워진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9142638" y="1193220"/>
            <a:ext cx="1383092" cy="1383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294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7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296" y="0"/>
            <a:ext cx="336835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나눔고딕 ExtraBold"/>
              <a:ea typeface="나눔고딕 ExtraBold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2749" y="920346"/>
            <a:ext cx="2322852" cy="8493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5000" b="1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나눔고딕 ExtraBold"/>
                <a:ea typeface="나눔고딕 ExtraBold"/>
              </a:rPr>
              <a:t>설계</a:t>
            </a:r>
            <a:endParaRPr kumimoji="0" lang="en-US" altLang="ko-KR" sz="5000" b="1" i="0" u="none" strike="noStrike" kern="1200" cap="none" spc="0" normalizeH="0" baseline="0" dirty="0">
              <a:solidFill>
                <a:prstClr val="white"/>
              </a:solidFill>
              <a:effectLst/>
              <a:uLnTx/>
              <a:uFillTx/>
              <a:latin typeface="나눔고딕 ExtraBold"/>
              <a:ea typeface="나눔고딕 ExtraBold"/>
            </a:endParaRPr>
          </a:p>
        </p:txBody>
      </p:sp>
      <p:sp>
        <p:nvSpPr>
          <p:cNvPr id="22" name="TextBox 2"/>
          <p:cNvSpPr txBox="1"/>
          <p:nvPr/>
        </p:nvSpPr>
        <p:spPr>
          <a:xfrm>
            <a:off x="661540" y="1855875"/>
            <a:ext cx="1819869" cy="8187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400" b="0" i="0" u="none" strike="noStrike" kern="1200" cap="none" spc="0" normalizeH="0" baseline="0">
                <a:solidFill>
                  <a:srgbClr val="FFFFFF"/>
                </a:solidFill>
                <a:latin typeface="나눔고딕 ExtraBold"/>
                <a:ea typeface="나눔고딕 ExtraBold"/>
              </a:rPr>
              <a:t>입출력</a:t>
            </a: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400" b="0" i="0" u="none" strike="noStrike" kern="1200" cap="none" spc="0" normalizeH="0" baseline="0">
                <a:solidFill>
                  <a:srgbClr val="FFFFFF"/>
                </a:solidFill>
                <a:latin typeface="나눔고딕 ExtraBold"/>
                <a:ea typeface="나눔고딕 ExtraBold"/>
              </a:rPr>
              <a:t>다이어그램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626566" y="4646289"/>
            <a:ext cx="196419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1. 시스템의 목적</a:t>
            </a:r>
          </a:p>
          <a:p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2. 요구사항 분석</a:t>
            </a:r>
          </a:p>
          <a:p>
            <a:r>
              <a:rPr lang="ko-KR" altLang="en-US" b="1" dirty="0">
                <a:solidFill>
                  <a:schemeClr val="bg1"/>
                </a:solidFill>
              </a:rPr>
              <a:t>3. 설계</a:t>
            </a:r>
          </a:p>
          <a:p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4. 코드</a:t>
            </a:r>
          </a:p>
          <a:p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5. 시험 및 평가</a:t>
            </a:r>
          </a:p>
        </p:txBody>
      </p:sp>
      <p:cxnSp>
        <p:nvCxnSpPr>
          <p:cNvPr id="21" name="직선 연결선 20"/>
          <p:cNvCxnSpPr/>
          <p:nvPr/>
        </p:nvCxnSpPr>
        <p:spPr>
          <a:xfrm>
            <a:off x="522749" y="4467827"/>
            <a:ext cx="2171831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522748" y="6333281"/>
            <a:ext cx="2171831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/>
          <p:cNvGrpSpPr/>
          <p:nvPr/>
        </p:nvGrpSpPr>
        <p:grpSpPr>
          <a:xfrm>
            <a:off x="3507437" y="1329329"/>
            <a:ext cx="8530415" cy="4348530"/>
            <a:chOff x="3507437" y="1329329"/>
            <a:chExt cx="8530415" cy="4348530"/>
          </a:xfrm>
        </p:grpSpPr>
        <p:pic>
          <p:nvPicPr>
            <p:cNvPr id="5" name="Picture 6" descr="초음파 센서 Ping))) Ultrasonic Distance Sensor(모델명: PUD ..."/>
            <p:cNvPicPr>
              <a:picLocks noChangeAspect="1" noChangeArrowheads="1"/>
            </p:cNvPicPr>
            <p:nvPr/>
          </p:nvPicPr>
          <p:blipFill rotWithShape="1">
            <a:blip r:embed="rId3"/>
            <a:srcRect l="14000" t="27700" r="13690" b="26620"/>
            <a:stretch>
              <a:fillRect/>
            </a:stretch>
          </p:blipFill>
          <p:spPr>
            <a:xfrm>
              <a:off x="7659554" y="1449635"/>
              <a:ext cx="1887386" cy="1282904"/>
            </a:xfrm>
            <a:prstGeom prst="rect">
              <a:avLst/>
            </a:prstGeom>
            <a:noFill/>
          </p:spPr>
        </p:pic>
        <p:pic>
          <p:nvPicPr>
            <p:cNvPr id="9" name="그래픽 8" descr="서류 상자 보관 단색으로 채워진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5026142" y="1329329"/>
              <a:ext cx="1142749" cy="1229544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4983172" y="2382661"/>
              <a:ext cx="1142748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600" b="1" i="0" u="none" strike="noStrike" kern="1200" cap="none" spc="0" normalizeH="0" baseline="0" dirty="0">
                  <a:solidFill>
                    <a:prstClr val="black"/>
                  </a:solidFill>
                  <a:effectLst/>
                  <a:uLnTx/>
                  <a:uFillTx/>
                  <a:latin typeface="나눔고딕 ExtraBold"/>
                  <a:ea typeface="나눔고딕 ExtraBold"/>
                </a:rPr>
                <a:t>사물</a:t>
              </a:r>
              <a:endParaRPr kumimoji="0" lang="en-US" altLang="ko-KR" sz="1600" b="1" i="0" u="none" strike="noStrike" kern="1200" cap="none" spc="0" normalizeH="0" baseline="0" dirty="0">
                <a:solidFill>
                  <a:prstClr val="black"/>
                </a:solidFill>
                <a:effectLst/>
                <a:uLnTx/>
                <a:uFillTx/>
                <a:latin typeface="나눔고딕 ExtraBold"/>
                <a:ea typeface="나눔고딕 ExtraBold"/>
              </a:endParaRPr>
            </a:p>
          </p:txBody>
        </p:sp>
        <p:sp>
          <p:nvSpPr>
            <p:cNvPr id="12" name="화살표: 왼쪽/오른쪽 11"/>
            <p:cNvSpPr/>
            <p:nvPr/>
          </p:nvSpPr>
          <p:spPr>
            <a:xfrm>
              <a:off x="6487090" y="1693191"/>
              <a:ext cx="805447" cy="345346"/>
            </a:xfrm>
            <a:prstGeom prst="leftRightArrow">
              <a:avLst>
                <a:gd name="adj1" fmla="val 50000"/>
                <a:gd name="adj2" fmla="val 50000"/>
              </a:avLst>
            </a:prstGeom>
            <a:solidFill>
              <a:srgbClr val="02576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>
                <a:latin typeface="나눔고딕 ExtraBold"/>
                <a:ea typeface="나눔고딕 ExtraBold"/>
              </a:endParaRPr>
            </a:p>
          </p:txBody>
        </p:sp>
        <p:sp>
          <p:nvSpPr>
            <p:cNvPr id="13" name="화살표: 아래쪽 12"/>
            <p:cNvSpPr/>
            <p:nvPr/>
          </p:nvSpPr>
          <p:spPr>
            <a:xfrm>
              <a:off x="8437224" y="2834221"/>
              <a:ext cx="332045" cy="721269"/>
            </a:xfrm>
            <a:prstGeom prst="downArrow">
              <a:avLst>
                <a:gd name="adj1" fmla="val 50000"/>
                <a:gd name="adj2" fmla="val 5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>
                <a:latin typeface="나눔고딕 ExtraBold"/>
                <a:ea typeface="나눔고딕 ExtraBold"/>
              </a:endParaRPr>
            </a:p>
          </p:txBody>
        </p:sp>
        <p:sp>
          <p:nvSpPr>
            <p:cNvPr id="14" name="화살표: 오른쪽 13"/>
            <p:cNvSpPr/>
            <p:nvPr/>
          </p:nvSpPr>
          <p:spPr>
            <a:xfrm>
              <a:off x="9833860" y="4251625"/>
              <a:ext cx="609412" cy="324786"/>
            </a:xfrm>
            <a:prstGeom prst="rightArrow">
              <a:avLst>
                <a:gd name="adj1" fmla="val 50000"/>
                <a:gd name="adj2" fmla="val 5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>
                <a:latin typeface="나눔고딕 ExtraBold"/>
                <a:ea typeface="나눔고딕 ExtraBold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594895" y="3767168"/>
              <a:ext cx="1135744" cy="3231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ko-KR" altLang="en-US" sz="1500" b="1" smtClean="0">
                  <a:solidFill>
                    <a:srgbClr val="0070C0"/>
                  </a:solidFill>
                  <a:latin typeface="나눔고딕 ExtraBold"/>
                  <a:ea typeface="나눔고딕 ExtraBold"/>
                </a:rPr>
                <a:t>온도 </a:t>
              </a:r>
              <a:r>
                <a:rPr lang="ko-KR" altLang="en-US" sz="1500" b="1" dirty="0">
                  <a:solidFill>
                    <a:srgbClr val="0070C0"/>
                  </a:solidFill>
                  <a:latin typeface="나눔고딕 ExtraBold"/>
                  <a:ea typeface="나눔고딕 ExtraBold"/>
                </a:rPr>
                <a:t>측정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9471646" y="3697627"/>
              <a:ext cx="1333839" cy="5539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ko-KR" altLang="en-US" sz="1500" b="1" dirty="0" smtClean="0">
                  <a:solidFill>
                    <a:schemeClr val="accent2">
                      <a:lumMod val="75000"/>
                    </a:schemeClr>
                  </a:solidFill>
                  <a:latin typeface="나눔고딕 ExtraBold"/>
                  <a:ea typeface="나눔고딕 ExtraBold"/>
                </a:rPr>
                <a:t>사물의 유무</a:t>
              </a:r>
              <a:endParaRPr lang="en-US" altLang="ko-KR" sz="1500" b="1" dirty="0" smtClean="0">
                <a:solidFill>
                  <a:schemeClr val="accent2">
                    <a:lumMod val="75000"/>
                  </a:schemeClr>
                </a:solidFill>
                <a:latin typeface="나눔고딕 ExtraBold"/>
                <a:ea typeface="나눔고딕 ExtraBold"/>
              </a:endParaRPr>
            </a:p>
            <a:p>
              <a:pPr lvl="0" algn="ctr">
                <a:defRPr/>
              </a:pPr>
              <a:r>
                <a:rPr lang="ko-KR" altLang="en-US" sz="1500" b="1" dirty="0" smtClean="0">
                  <a:solidFill>
                    <a:schemeClr val="accent2">
                      <a:lumMod val="75000"/>
                    </a:schemeClr>
                  </a:solidFill>
                  <a:latin typeface="나눔고딕 ExtraBold"/>
                  <a:ea typeface="나눔고딕 ExtraBold"/>
                </a:rPr>
                <a:t>온도</a:t>
              </a:r>
              <a:endParaRPr lang="ko-KR" altLang="en-US" sz="1500" b="1" dirty="0">
                <a:solidFill>
                  <a:schemeClr val="accent2">
                    <a:lumMod val="75000"/>
                  </a:schemeClr>
                </a:solidFill>
                <a:latin typeface="나눔고딕 ExtraBold"/>
                <a:ea typeface="나눔고딕 ExtraBold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0978547" y="3298743"/>
              <a:ext cx="65787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ko-KR" altLang="en-US" sz="1600" b="1" dirty="0">
                  <a:latin typeface="나눔고딕 ExtraBold"/>
                  <a:ea typeface="나눔고딕 ExtraBold"/>
                </a:rPr>
                <a:t>출력</a:t>
              </a:r>
            </a:p>
          </p:txBody>
        </p:sp>
        <p:pic>
          <p:nvPicPr>
            <p:cNvPr id="23" name="그림 22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10678376" y="3758287"/>
              <a:ext cx="1272185" cy="1274137"/>
            </a:xfrm>
            <a:prstGeom prst="rect">
              <a:avLst/>
            </a:prstGeom>
          </p:spPr>
        </p:pic>
        <p:pic>
          <p:nvPicPr>
            <p:cNvPr id="25" name="그림 24"/>
            <p:cNvPicPr>
              <a:picLocks noChangeAspect="1"/>
            </p:cNvPicPr>
            <p:nvPr/>
          </p:nvPicPr>
          <p:blipFill rotWithShape="1">
            <a:blip r:embed="rId6"/>
            <a:srcRect l="14058" r="13485"/>
            <a:stretch/>
          </p:blipFill>
          <p:spPr>
            <a:xfrm>
              <a:off x="5676941" y="3891701"/>
              <a:ext cx="1401527" cy="1164584"/>
            </a:xfrm>
            <a:prstGeom prst="rect">
              <a:avLst/>
            </a:prstGeom>
          </p:spPr>
        </p:pic>
        <p:sp>
          <p:nvSpPr>
            <p:cNvPr id="27" name="화살표: 왼쪽/오른쪽 11"/>
            <p:cNvSpPr/>
            <p:nvPr/>
          </p:nvSpPr>
          <p:spPr>
            <a:xfrm>
              <a:off x="4730546" y="4145361"/>
              <a:ext cx="805447" cy="345346"/>
            </a:xfrm>
            <a:prstGeom prst="leftRightArrow">
              <a:avLst>
                <a:gd name="adj1" fmla="val 50000"/>
                <a:gd name="adj2" fmla="val 50000"/>
              </a:avLst>
            </a:prstGeom>
            <a:solidFill>
              <a:srgbClr val="02576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>
                <a:latin typeface="나눔고딕 ExtraBold"/>
                <a:ea typeface="나눔고딕 ExtraBold"/>
              </a:endParaRPr>
            </a:p>
          </p:txBody>
        </p:sp>
        <p:pic>
          <p:nvPicPr>
            <p:cNvPr id="28" name="그림 27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3799655" y="3932272"/>
              <a:ext cx="843939" cy="843939"/>
            </a:xfrm>
            <a:prstGeom prst="rect">
              <a:avLst/>
            </a:prstGeom>
          </p:spPr>
        </p:pic>
        <p:sp>
          <p:nvSpPr>
            <p:cNvPr id="29" name="TextBox 28"/>
            <p:cNvSpPr txBox="1"/>
            <p:nvPr/>
          </p:nvSpPr>
          <p:spPr>
            <a:xfrm>
              <a:off x="3507437" y="4790214"/>
              <a:ext cx="1460736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600" b="1" dirty="0" smtClean="0">
                  <a:solidFill>
                    <a:prstClr val="black"/>
                  </a:solidFill>
                  <a:latin typeface="나눔고딕 ExtraBold"/>
                  <a:ea typeface="나눔고딕 ExtraBold"/>
                </a:rPr>
                <a:t>바깥</a:t>
              </a:r>
              <a:r>
                <a:rPr kumimoji="0" lang="ko-KR" altLang="en-US" sz="1600" b="1" i="0" u="none" strike="noStrike" kern="1200" cap="none" spc="0" normalizeH="0" baseline="0" dirty="0" smtClean="0">
                  <a:solidFill>
                    <a:prstClr val="black"/>
                  </a:solidFill>
                  <a:effectLst/>
                  <a:uLnTx/>
                  <a:uFillTx/>
                  <a:latin typeface="나눔고딕 ExtraBold"/>
                  <a:ea typeface="나눔고딕 ExtraBold"/>
                </a:rPr>
                <a:t> 온도</a:t>
              </a:r>
              <a:endParaRPr kumimoji="0" lang="en-US" altLang="ko-KR" sz="1600" b="1" i="0" u="none" strike="noStrike" kern="1200" cap="none" spc="0" normalizeH="0" baseline="0" dirty="0">
                <a:solidFill>
                  <a:prstClr val="black"/>
                </a:solidFill>
                <a:effectLst/>
                <a:uLnTx/>
                <a:uFillTx/>
                <a:latin typeface="나눔고딕 ExtraBold"/>
                <a:ea typeface="나눔고딕 ExtraBold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6300456" y="2137414"/>
              <a:ext cx="1135744" cy="3231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ko-KR" altLang="en-US" sz="1500" b="1" dirty="0">
                  <a:solidFill>
                    <a:srgbClr val="0070C0"/>
                  </a:solidFill>
                  <a:latin typeface="나눔고딕 ExtraBold"/>
                  <a:ea typeface="나눔고딕 ExtraBold"/>
                </a:rPr>
                <a:t>거리 측정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8849369" y="3088439"/>
              <a:ext cx="1136891" cy="31752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ko-KR" altLang="en-US" sz="1500" b="1" dirty="0">
                  <a:latin typeface="나눔고딕 ExtraBold"/>
                  <a:ea typeface="나눔고딕 ExtraBold"/>
                </a:rPr>
                <a:t>거리 입력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602206" y="3814612"/>
              <a:ext cx="1136891" cy="3231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ko-KR" altLang="en-US" sz="1500" b="1" smtClean="0">
                  <a:latin typeface="나눔고딕 ExtraBold"/>
                  <a:ea typeface="나눔고딕 ExtraBold"/>
                </a:rPr>
                <a:t>온도 </a:t>
              </a:r>
              <a:r>
                <a:rPr lang="ko-KR" altLang="en-US" sz="1500" b="1" dirty="0">
                  <a:latin typeface="나눔고딕 ExtraBold"/>
                  <a:ea typeface="나눔고딕 ExtraBold"/>
                </a:rPr>
                <a:t>입력</a:t>
              </a:r>
            </a:p>
          </p:txBody>
        </p:sp>
        <p:sp>
          <p:nvSpPr>
            <p:cNvPr id="26" name="화살표: 오른쪽 13"/>
            <p:cNvSpPr/>
            <p:nvPr/>
          </p:nvSpPr>
          <p:spPr>
            <a:xfrm>
              <a:off x="6936067" y="4155641"/>
              <a:ext cx="609412" cy="324786"/>
            </a:xfrm>
            <a:prstGeom prst="rightArrow">
              <a:avLst>
                <a:gd name="adj1" fmla="val 50000"/>
                <a:gd name="adj2" fmla="val 5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>
                <a:latin typeface="나눔고딕 ExtraBold"/>
                <a:ea typeface="나눔고딕 ExtraBold"/>
              </a:endParaRPr>
            </a:p>
          </p:txBody>
        </p:sp>
        <p:pic>
          <p:nvPicPr>
            <p:cNvPr id="32" name="Picture 2" descr="ESP32-DEVKITC-VE Espressif Systems | 개발 기판, 키트, 프로그래밍 장치 | DigiKey"/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470" t="8701" r="28119" b="8953"/>
            <a:stretch/>
          </p:blipFill>
          <p:spPr bwMode="auto">
            <a:xfrm rot="5400000">
              <a:off x="8222904" y="3492608"/>
              <a:ext cx="971487" cy="18428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TextBox 32"/>
            <p:cNvSpPr txBox="1"/>
            <p:nvPr/>
          </p:nvSpPr>
          <p:spPr>
            <a:xfrm>
              <a:off x="10577116" y="5093084"/>
              <a:ext cx="1460736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ko-KR" altLang="en-US" sz="1600" b="1" dirty="0" err="1">
                  <a:solidFill>
                    <a:prstClr val="black"/>
                  </a:solidFill>
                  <a:latin typeface="나눔고딕 ExtraBold"/>
                  <a:ea typeface="나눔고딕 ExtraBold"/>
                </a:rPr>
                <a:t>아두이노</a:t>
              </a:r>
              <a:endParaRPr lang="ko-KR" altLang="en-US" sz="1600" b="1" dirty="0">
                <a:solidFill>
                  <a:prstClr val="black"/>
                </a:solidFill>
                <a:latin typeface="나눔고딕 ExtraBold"/>
                <a:ea typeface="나눔고딕 ExtraBold"/>
              </a:endParaRPr>
            </a:p>
            <a:p>
              <a:pPr lvl="0" algn="ctr">
                <a:defRPr/>
              </a:pPr>
              <a:r>
                <a:rPr lang="ko-KR" altLang="en-US" sz="1600" b="1" dirty="0">
                  <a:solidFill>
                    <a:prstClr val="black"/>
                  </a:solidFill>
                  <a:latin typeface="나눔고딕 ExtraBold"/>
                  <a:ea typeface="나눔고딕 ExtraBold"/>
                </a:rPr>
                <a:t>블루컨트롤러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37745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576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427115" y="3107732"/>
            <a:ext cx="1337770" cy="643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3600" b="1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나눔고딕 ExtraBold"/>
                <a:ea typeface="나눔고딕 ExtraBold"/>
              </a:rPr>
              <a:t>코드</a:t>
            </a:r>
            <a:endParaRPr kumimoji="0" lang="en-US" altLang="ko-KR" sz="3600" b="1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나눔고딕 ExtraBold"/>
              <a:ea typeface="나눔고딕 ExtraBold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1928812" y="1899047"/>
            <a:ext cx="8334375" cy="3059906"/>
            <a:chOff x="1928812" y="1899047"/>
            <a:chExt cx="8334375" cy="3059906"/>
          </a:xfrm>
        </p:grpSpPr>
        <p:sp>
          <p:nvSpPr>
            <p:cNvPr id="9" name="직사각형 5"/>
            <p:cNvSpPr/>
            <p:nvPr/>
          </p:nvSpPr>
          <p:spPr>
            <a:xfrm>
              <a:off x="2079625" y="2073672"/>
              <a:ext cx="8027457" cy="2717505"/>
            </a:xfrm>
            <a:prstGeom prst="rect">
              <a:avLst/>
            </a:prstGeom>
            <a:noFill/>
            <a:ln w="57150" cap="flat" cmpd="sng" algn="ctr">
              <a:solidFill>
                <a:srgbClr val="FDBB63">
                  <a:alpha val="100000"/>
                </a:srgbClr>
              </a:solidFill>
              <a:prstDash val="solid"/>
              <a:miter/>
            </a:ln>
          </p:spPr>
          <p:txBody>
            <a:bodyPr anchor="ctr"/>
            <a:lstStyle/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Arial Nova"/>
                <a:ea typeface="나눔스퀘어 Light"/>
                <a:cs typeface="Arial Nova"/>
              </a:endParaRPr>
            </a:p>
          </p:txBody>
        </p:sp>
        <p:sp>
          <p:nvSpPr>
            <p:cNvPr id="10" name="직사각형 6"/>
            <p:cNvSpPr/>
            <p:nvPr/>
          </p:nvSpPr>
          <p:spPr>
            <a:xfrm>
              <a:off x="1928812" y="1899047"/>
              <a:ext cx="8334375" cy="3059906"/>
            </a:xfrm>
            <a:prstGeom prst="rect">
              <a:avLst/>
            </a:prstGeom>
            <a:noFill/>
            <a:ln w="57150" cap="flat" cmpd="sng" algn="ctr">
              <a:solidFill>
                <a:srgbClr val="F5DDBD">
                  <a:alpha val="100000"/>
                </a:srgbClr>
              </a:solidFill>
              <a:prstDash val="solid"/>
              <a:miter/>
            </a:ln>
          </p:spPr>
          <p:txBody>
            <a:bodyPr anchor="ctr"/>
            <a:lstStyle/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Arial Nova"/>
                <a:ea typeface="나눔스퀘어 Light"/>
                <a:cs typeface="Arial Nov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47718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47659E7A-C066-AE11-0D9B-4EC482D80E29}"/>
              </a:ext>
            </a:extLst>
          </p:cNvPr>
          <p:cNvSpPr/>
          <p:nvPr/>
        </p:nvSpPr>
        <p:spPr>
          <a:xfrm>
            <a:off x="0" y="0"/>
            <a:ext cx="336835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"/>
              <a:ea typeface="나눔스퀘어 Light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1EED5B5D-84DD-9B67-7F1A-725A5F69CF43}"/>
              </a:ext>
            </a:extLst>
          </p:cNvPr>
          <p:cNvSpPr txBox="1"/>
          <p:nvPr/>
        </p:nvSpPr>
        <p:spPr>
          <a:xfrm>
            <a:off x="522749" y="920346"/>
            <a:ext cx="2322852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ova"/>
                <a:ea typeface="나눔스퀘어 Light"/>
                <a:cs typeface="+mn-cs"/>
              </a:rPr>
              <a:t>코드</a:t>
            </a:r>
            <a:endParaRPr kumimoji="0" lang="en-US" altLang="ko-KR" sz="5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"/>
              <a:ea typeface="나눔스퀘어 Light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B0C426C9-A3AD-E110-F957-0C52DF5680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3817" y="123311"/>
            <a:ext cx="2961127" cy="1544320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626566" y="4646289"/>
            <a:ext cx="196419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1. 시스템의 목적</a:t>
            </a:r>
          </a:p>
          <a:p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2. 요구사항 분석</a:t>
            </a:r>
          </a:p>
          <a:p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3. 설계</a:t>
            </a:r>
          </a:p>
          <a:p>
            <a:r>
              <a:rPr lang="ko-KR" altLang="en-US" b="1" dirty="0">
                <a:solidFill>
                  <a:schemeClr val="bg1"/>
                </a:solidFill>
              </a:rPr>
              <a:t>4. 코드</a:t>
            </a:r>
          </a:p>
          <a:p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5. 시험 및 평가</a:t>
            </a:r>
          </a:p>
        </p:txBody>
      </p:sp>
      <p:cxnSp>
        <p:nvCxnSpPr>
          <p:cNvPr id="10" name="직선 연결선 9"/>
          <p:cNvCxnSpPr/>
          <p:nvPr/>
        </p:nvCxnSpPr>
        <p:spPr>
          <a:xfrm>
            <a:off x="522749" y="4467827"/>
            <a:ext cx="2171831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522748" y="6333281"/>
            <a:ext cx="2171831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795850" y="302741"/>
            <a:ext cx="4519903" cy="10484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ko-KR" altLang="en-US" sz="2400" b="1" dirty="0">
                <a:solidFill>
                  <a:prstClr val="black"/>
                </a:solidFill>
                <a:latin typeface="나눔고딕 ExtraBold"/>
                <a:ea typeface="나눔고딕 ExtraBold"/>
              </a:rPr>
              <a:t>스마트 현관 서비스 코드</a:t>
            </a:r>
          </a:p>
          <a:p>
            <a:pPr lvl="0">
              <a:lnSpc>
                <a:spcPct val="150000"/>
              </a:lnSpc>
              <a:defRPr/>
            </a:pPr>
            <a:r>
              <a:rPr lang="en-US" altLang="ko-KR" sz="2000" dirty="0">
                <a:solidFill>
                  <a:prstClr val="black"/>
                </a:solidFill>
                <a:latin typeface="나눔고딕 ExtraBold"/>
                <a:ea typeface="나눔고딕 ExtraBold"/>
              </a:rPr>
              <a:t>: </a:t>
            </a:r>
            <a:r>
              <a:rPr lang="ko-KR" altLang="en-US" sz="2000" dirty="0">
                <a:solidFill>
                  <a:prstClr val="black"/>
                </a:solidFill>
                <a:latin typeface="나눔고딕 ExtraBold"/>
                <a:ea typeface="나눔고딕 ExtraBold"/>
              </a:rPr>
              <a:t>설정</a:t>
            </a:r>
            <a:r>
              <a:rPr lang="en-US" altLang="ko-KR" sz="2000" dirty="0">
                <a:solidFill>
                  <a:prstClr val="black"/>
                </a:solidFill>
                <a:latin typeface="나눔고딕 ExtraBold"/>
                <a:ea typeface="나눔고딕 ExtraBold"/>
              </a:rPr>
              <a:t>(</a:t>
            </a:r>
            <a:r>
              <a:rPr lang="ko-KR" altLang="en-US" sz="2000" dirty="0">
                <a:solidFill>
                  <a:prstClr val="black"/>
                </a:solidFill>
                <a:latin typeface="나눔고딕 ExtraBold"/>
                <a:ea typeface="나눔고딕 ExtraBold"/>
              </a:rPr>
              <a:t>초기화</a:t>
            </a:r>
            <a:r>
              <a:rPr lang="en-US" altLang="ko-KR" sz="2000" dirty="0">
                <a:solidFill>
                  <a:prstClr val="black"/>
                </a:solidFill>
                <a:latin typeface="나눔고딕 ExtraBold"/>
                <a:ea typeface="나눔고딕 ExtraBold"/>
              </a:rPr>
              <a:t>) </a:t>
            </a:r>
            <a:r>
              <a:rPr lang="ko-KR" altLang="en-US" sz="2000" dirty="0">
                <a:solidFill>
                  <a:prstClr val="black"/>
                </a:solidFill>
                <a:latin typeface="나눔고딕 ExtraBold"/>
                <a:ea typeface="나눔고딕 ExtraBold"/>
              </a:rPr>
              <a:t>코드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1099" y="1782120"/>
            <a:ext cx="7230484" cy="4610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161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47659E7A-C066-AE11-0D9B-4EC482D80E29}"/>
              </a:ext>
            </a:extLst>
          </p:cNvPr>
          <p:cNvSpPr/>
          <p:nvPr/>
        </p:nvSpPr>
        <p:spPr>
          <a:xfrm>
            <a:off x="0" y="0"/>
            <a:ext cx="336835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"/>
              <a:ea typeface="나눔스퀘어 Light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1EED5B5D-84DD-9B67-7F1A-725A5F69CF43}"/>
              </a:ext>
            </a:extLst>
          </p:cNvPr>
          <p:cNvSpPr txBox="1"/>
          <p:nvPr/>
        </p:nvSpPr>
        <p:spPr>
          <a:xfrm>
            <a:off x="522749" y="920346"/>
            <a:ext cx="2322852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ova"/>
                <a:ea typeface="나눔스퀘어 Light"/>
                <a:cs typeface="+mn-cs"/>
              </a:rPr>
              <a:t>코드</a:t>
            </a:r>
            <a:endParaRPr kumimoji="0" lang="en-US" altLang="ko-KR" sz="5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"/>
              <a:ea typeface="나눔스퀘어 Light"/>
              <a:cs typeface="+mn-cs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626566" y="4646289"/>
            <a:ext cx="196419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1. 시스템의 목적</a:t>
            </a:r>
          </a:p>
          <a:p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2. 요구사항 분석</a:t>
            </a:r>
          </a:p>
          <a:p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3. 설계</a:t>
            </a:r>
          </a:p>
          <a:p>
            <a:r>
              <a:rPr lang="ko-KR" altLang="en-US" b="1" dirty="0">
                <a:solidFill>
                  <a:schemeClr val="bg1"/>
                </a:solidFill>
              </a:rPr>
              <a:t>4. 코드</a:t>
            </a:r>
          </a:p>
          <a:p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5. 시험 및 평가</a:t>
            </a:r>
          </a:p>
        </p:txBody>
      </p:sp>
      <p:cxnSp>
        <p:nvCxnSpPr>
          <p:cNvPr id="22" name="직선 연결선 21"/>
          <p:cNvCxnSpPr/>
          <p:nvPr/>
        </p:nvCxnSpPr>
        <p:spPr>
          <a:xfrm>
            <a:off x="522749" y="4467827"/>
            <a:ext cx="2171831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522748" y="6333281"/>
            <a:ext cx="2171831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3484097" y="112296"/>
            <a:ext cx="4519903" cy="9694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ko-KR" altLang="en-US" sz="2000" b="1" dirty="0">
                <a:solidFill>
                  <a:prstClr val="black"/>
                </a:solidFill>
                <a:latin typeface="나눔고딕 ExtraBold"/>
                <a:ea typeface="나눔고딕 ExtraBold"/>
              </a:rPr>
              <a:t>스마트 현관 서비스 코드</a:t>
            </a:r>
          </a:p>
          <a:p>
            <a:pPr lvl="0">
              <a:lnSpc>
                <a:spcPct val="150000"/>
              </a:lnSpc>
              <a:defRPr/>
            </a:pPr>
            <a:r>
              <a:rPr lang="en-US" altLang="ko-KR" dirty="0">
                <a:solidFill>
                  <a:prstClr val="black"/>
                </a:solidFill>
                <a:latin typeface="나눔고딕 ExtraBold"/>
                <a:ea typeface="나눔고딕 ExtraBold"/>
              </a:rPr>
              <a:t>: </a:t>
            </a:r>
            <a:r>
              <a:rPr lang="ko-KR" altLang="en-US" dirty="0" smtClean="0">
                <a:solidFill>
                  <a:prstClr val="black"/>
                </a:solidFill>
                <a:latin typeface="나눔고딕 ExtraBold"/>
                <a:ea typeface="나눔고딕 ExtraBold"/>
              </a:rPr>
              <a:t>실행 코드</a:t>
            </a:r>
            <a:endParaRPr lang="ko-KR" altLang="en-US" dirty="0">
              <a:solidFill>
                <a:prstClr val="black"/>
              </a:solidFill>
              <a:latin typeface="나눔고딕 ExtraBold"/>
              <a:ea typeface="나눔고딕 ExtraBold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8671" y="112296"/>
            <a:ext cx="5404112" cy="6633408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E4B30F65-A4CD-8680-7C24-F482C1177AC1}"/>
              </a:ext>
            </a:extLst>
          </p:cNvPr>
          <p:cNvSpPr/>
          <p:nvPr/>
        </p:nvSpPr>
        <p:spPr>
          <a:xfrm>
            <a:off x="6745959" y="496659"/>
            <a:ext cx="4528361" cy="423687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xmlns="" id="{E4B30F65-A4CD-8680-7C24-F482C1177AC1}"/>
              </a:ext>
            </a:extLst>
          </p:cNvPr>
          <p:cNvSpPr/>
          <p:nvPr/>
        </p:nvSpPr>
        <p:spPr>
          <a:xfrm>
            <a:off x="7000064" y="1250847"/>
            <a:ext cx="3914864" cy="215307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xmlns="" id="{E4B30F65-A4CD-8680-7C24-F482C1177AC1}"/>
              </a:ext>
            </a:extLst>
          </p:cNvPr>
          <p:cNvSpPr/>
          <p:nvPr/>
        </p:nvSpPr>
        <p:spPr>
          <a:xfrm flipV="1">
            <a:off x="7140889" y="2395958"/>
            <a:ext cx="2767040" cy="208345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xmlns="" id="{E4B30F65-A4CD-8680-7C24-F482C1177AC1}"/>
              </a:ext>
            </a:extLst>
          </p:cNvPr>
          <p:cNvSpPr/>
          <p:nvPr/>
        </p:nvSpPr>
        <p:spPr>
          <a:xfrm>
            <a:off x="7258563" y="3302218"/>
            <a:ext cx="4177223" cy="829944"/>
          </a:xfrm>
          <a:prstGeom prst="rect">
            <a:avLst/>
          </a:prstGeom>
          <a:solidFill>
            <a:srgbClr val="FC950C">
              <a:alpha val="9020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xmlns="" id="{E4B30F65-A4CD-8680-7C24-F482C1177AC1}"/>
              </a:ext>
            </a:extLst>
          </p:cNvPr>
          <p:cNvSpPr/>
          <p:nvPr/>
        </p:nvSpPr>
        <p:spPr>
          <a:xfrm>
            <a:off x="7252115" y="4271714"/>
            <a:ext cx="3662813" cy="253526"/>
          </a:xfrm>
          <a:prstGeom prst="rect">
            <a:avLst/>
          </a:prstGeom>
          <a:solidFill>
            <a:srgbClr val="FC950C">
              <a:alpha val="9020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xmlns="" id="{E4B30F65-A4CD-8680-7C24-F482C1177AC1}"/>
              </a:ext>
            </a:extLst>
          </p:cNvPr>
          <p:cNvSpPr/>
          <p:nvPr/>
        </p:nvSpPr>
        <p:spPr>
          <a:xfrm>
            <a:off x="7252115" y="4838494"/>
            <a:ext cx="3662813" cy="253526"/>
          </a:xfrm>
          <a:prstGeom prst="rect">
            <a:avLst/>
          </a:prstGeom>
          <a:solidFill>
            <a:srgbClr val="FC950C">
              <a:alpha val="9020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xmlns="" id="{E4B30F65-A4CD-8680-7C24-F482C1177AC1}"/>
              </a:ext>
            </a:extLst>
          </p:cNvPr>
          <p:cNvSpPr/>
          <p:nvPr/>
        </p:nvSpPr>
        <p:spPr>
          <a:xfrm>
            <a:off x="7140889" y="1648534"/>
            <a:ext cx="4133431" cy="363062"/>
          </a:xfrm>
          <a:prstGeom prst="rect">
            <a:avLst/>
          </a:prstGeom>
          <a:solidFill>
            <a:srgbClr val="FC950C">
              <a:alpha val="9020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5641376" y="1627378"/>
            <a:ext cx="141848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600" dirty="0" smtClean="0">
                <a:solidFill>
                  <a:schemeClr val="accent2">
                    <a:lumMod val="50000"/>
                  </a:schemeClr>
                </a:solidFill>
                <a:latin typeface="나눔고딕 ExtraBold"/>
                <a:ea typeface="나눔고딕 ExtraBold"/>
              </a:rPr>
              <a:t>온도 출력</a:t>
            </a:r>
            <a:endParaRPr lang="ko-KR" altLang="en-US" sz="1400" dirty="0">
              <a:solidFill>
                <a:schemeClr val="accent2">
                  <a:lumMod val="50000"/>
                </a:schemeClr>
              </a:solidFill>
              <a:latin typeface="나눔고딕 ExtraBold"/>
              <a:ea typeface="나눔고딕 ExtraBold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375262" y="4788466"/>
            <a:ext cx="186796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600" dirty="0" smtClean="0">
                <a:solidFill>
                  <a:schemeClr val="accent2">
                    <a:lumMod val="50000"/>
                  </a:schemeClr>
                </a:solidFill>
                <a:latin typeface="나눔고딕 ExtraBold"/>
                <a:ea typeface="나눔고딕 ExtraBold"/>
              </a:rPr>
              <a:t>물체 없을 때</a:t>
            </a:r>
            <a:endParaRPr lang="ko-KR" altLang="en-US" sz="1400" dirty="0">
              <a:solidFill>
                <a:schemeClr val="accent2">
                  <a:lumMod val="50000"/>
                </a:schemeClr>
              </a:solidFill>
              <a:latin typeface="나눔고딕 ExtraBold"/>
              <a:ea typeface="나눔고딕 ExtraBold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680203" y="3302218"/>
            <a:ext cx="21454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 dirty="0" smtClean="0">
                <a:solidFill>
                  <a:schemeClr val="accent2">
                    <a:lumMod val="50000"/>
                  </a:schemeClr>
                </a:solidFill>
                <a:latin typeface="나눔고딕 ExtraBold"/>
                <a:ea typeface="나눔고딕 ExtraBold"/>
              </a:rPr>
              <a:t>5</a:t>
            </a:r>
            <a:r>
              <a:rPr lang="ko-KR" altLang="en-US" sz="1600" dirty="0" smtClean="0">
                <a:solidFill>
                  <a:schemeClr val="accent2">
                    <a:lumMod val="50000"/>
                  </a:schemeClr>
                </a:solidFill>
                <a:latin typeface="나눔고딕 ExtraBold"/>
                <a:ea typeface="나눔고딕 ExtraBold"/>
              </a:rPr>
              <a:t>초 후 물체 없을 때</a:t>
            </a:r>
            <a:endParaRPr lang="ko-KR" altLang="en-US" sz="1400" dirty="0">
              <a:solidFill>
                <a:schemeClr val="accent2">
                  <a:lumMod val="50000"/>
                </a:schemeClr>
              </a:solidFill>
              <a:latin typeface="나눔고딕 ExtraBold"/>
              <a:ea typeface="나눔고딕 ExtraBold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710364" y="4229200"/>
            <a:ext cx="21454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 dirty="0" smtClean="0">
                <a:solidFill>
                  <a:schemeClr val="accent2">
                    <a:lumMod val="50000"/>
                  </a:schemeClr>
                </a:solidFill>
                <a:latin typeface="나눔고딕 ExtraBold"/>
                <a:ea typeface="나눔고딕 ExtraBold"/>
              </a:rPr>
              <a:t>5</a:t>
            </a:r>
            <a:r>
              <a:rPr lang="ko-KR" altLang="en-US" sz="1600" dirty="0" smtClean="0">
                <a:solidFill>
                  <a:schemeClr val="accent2">
                    <a:lumMod val="50000"/>
                  </a:schemeClr>
                </a:solidFill>
                <a:latin typeface="나눔고딕 ExtraBold"/>
                <a:ea typeface="나눔고딕 ExtraBold"/>
              </a:rPr>
              <a:t>초 후 물체 있을 때</a:t>
            </a:r>
            <a:endParaRPr lang="ko-KR" altLang="en-US" sz="1400" dirty="0">
              <a:solidFill>
                <a:schemeClr val="accent2">
                  <a:lumMod val="50000"/>
                </a:schemeClr>
              </a:solidFill>
              <a:latin typeface="나눔고딕 ExtraBold"/>
              <a:ea typeface="나눔고딕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283983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47659E7A-C066-AE11-0D9B-4EC482D80E29}"/>
              </a:ext>
            </a:extLst>
          </p:cNvPr>
          <p:cNvSpPr/>
          <p:nvPr/>
        </p:nvSpPr>
        <p:spPr>
          <a:xfrm>
            <a:off x="0" y="0"/>
            <a:ext cx="336835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"/>
              <a:ea typeface="나눔스퀘어 Light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1EED5B5D-84DD-9B67-7F1A-725A5F69CF43}"/>
              </a:ext>
            </a:extLst>
          </p:cNvPr>
          <p:cNvSpPr txBox="1"/>
          <p:nvPr/>
        </p:nvSpPr>
        <p:spPr>
          <a:xfrm>
            <a:off x="522749" y="920346"/>
            <a:ext cx="2322852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ova"/>
                <a:ea typeface="나눔스퀘어 Light"/>
                <a:cs typeface="+mn-cs"/>
              </a:rPr>
              <a:t>코드</a:t>
            </a:r>
            <a:endParaRPr kumimoji="0" lang="en-US" altLang="ko-KR" sz="5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"/>
              <a:ea typeface="나눔스퀘어 Light"/>
              <a:cs typeface="+mn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81EF85F1-7681-C3E2-C39A-9B6B71D2F9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1100" y="1782120"/>
            <a:ext cx="7821426" cy="3313967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302D2D0B-DBD2-169D-96BD-2E2B0E6F3A5D}"/>
              </a:ext>
            </a:extLst>
          </p:cNvPr>
          <p:cNvSpPr/>
          <p:nvPr/>
        </p:nvSpPr>
        <p:spPr>
          <a:xfrm>
            <a:off x="4114800" y="4043680"/>
            <a:ext cx="6400800" cy="23368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D6D00040-1C5F-D064-72E4-0D1C929DE63F}"/>
              </a:ext>
            </a:extLst>
          </p:cNvPr>
          <p:cNvSpPr/>
          <p:nvPr/>
        </p:nvSpPr>
        <p:spPr>
          <a:xfrm>
            <a:off x="4114800" y="4602480"/>
            <a:ext cx="6400800" cy="23368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626566" y="4646289"/>
            <a:ext cx="196419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1. 시스템의 목적</a:t>
            </a:r>
          </a:p>
          <a:p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2. 요구사항 분석</a:t>
            </a:r>
          </a:p>
          <a:p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3. 설계</a:t>
            </a:r>
          </a:p>
          <a:p>
            <a:r>
              <a:rPr lang="ko-KR" altLang="en-US" b="1" dirty="0">
                <a:solidFill>
                  <a:schemeClr val="bg1"/>
                </a:solidFill>
              </a:rPr>
              <a:t>4. 코드</a:t>
            </a:r>
          </a:p>
          <a:p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5. 시험 및 평가</a:t>
            </a:r>
          </a:p>
        </p:txBody>
      </p:sp>
      <p:cxnSp>
        <p:nvCxnSpPr>
          <p:cNvPr id="10" name="직선 연결선 9"/>
          <p:cNvCxnSpPr/>
          <p:nvPr/>
        </p:nvCxnSpPr>
        <p:spPr>
          <a:xfrm>
            <a:off x="522749" y="4467827"/>
            <a:ext cx="2171831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522748" y="6333281"/>
            <a:ext cx="2171831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807426" y="349004"/>
            <a:ext cx="4519903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ko-KR" altLang="en-US" sz="2400" b="1" dirty="0">
                <a:solidFill>
                  <a:prstClr val="black"/>
                </a:solidFill>
                <a:latin typeface="나눔고딕 ExtraBold"/>
                <a:ea typeface="나눔고딕 ExtraBold"/>
              </a:rPr>
              <a:t>스마트 현관 서비스 코드</a:t>
            </a:r>
          </a:p>
          <a:p>
            <a:pPr lvl="0">
              <a:lnSpc>
                <a:spcPct val="150000"/>
              </a:lnSpc>
              <a:defRPr/>
            </a:pPr>
            <a:r>
              <a:rPr lang="en-US" altLang="ko-KR" sz="2000" dirty="0">
                <a:solidFill>
                  <a:prstClr val="black"/>
                </a:solidFill>
                <a:latin typeface="나눔고딕 ExtraBold"/>
                <a:ea typeface="나눔고딕 ExtraBold"/>
              </a:rPr>
              <a:t>: </a:t>
            </a:r>
            <a:r>
              <a:rPr lang="ko-KR" altLang="en-US" sz="2000" dirty="0" smtClean="0">
                <a:solidFill>
                  <a:prstClr val="black"/>
                </a:solidFill>
                <a:latin typeface="나눔고딕 ExtraBold"/>
                <a:ea typeface="나눔고딕 ExtraBold"/>
              </a:rPr>
              <a:t>거리 측정 코드</a:t>
            </a:r>
            <a:endParaRPr lang="ko-KR" altLang="en-US" sz="2000" dirty="0">
              <a:solidFill>
                <a:prstClr val="black"/>
              </a:solidFill>
              <a:latin typeface="나눔고딕 ExtraBold"/>
              <a:ea typeface="나눔고딕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708370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576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38139" y="3175084"/>
            <a:ext cx="2863886" cy="6425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3600" b="1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나눔고딕 ExtraBold"/>
                <a:ea typeface="나눔고딕 ExtraBold"/>
              </a:rPr>
              <a:t>시험 및 평가</a:t>
            </a:r>
            <a:endParaRPr kumimoji="0" lang="en-US" altLang="ko-KR" sz="3600" b="1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나눔고딕 ExtraBold"/>
              <a:ea typeface="나눔고딕 ExtraBold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1928812" y="1899047"/>
            <a:ext cx="8334375" cy="3059906"/>
            <a:chOff x="1928812" y="1899047"/>
            <a:chExt cx="8334375" cy="3059906"/>
          </a:xfrm>
        </p:grpSpPr>
        <p:sp>
          <p:nvSpPr>
            <p:cNvPr id="8" name="직사각형 5"/>
            <p:cNvSpPr/>
            <p:nvPr/>
          </p:nvSpPr>
          <p:spPr>
            <a:xfrm>
              <a:off x="2079625" y="2073672"/>
              <a:ext cx="8027457" cy="2717505"/>
            </a:xfrm>
            <a:prstGeom prst="rect">
              <a:avLst/>
            </a:prstGeom>
            <a:noFill/>
            <a:ln w="57150" cap="flat" cmpd="sng" algn="ctr">
              <a:solidFill>
                <a:srgbClr val="FDBB63">
                  <a:alpha val="100000"/>
                </a:srgbClr>
              </a:solidFill>
              <a:prstDash val="solid"/>
              <a:miter/>
            </a:ln>
          </p:spPr>
          <p:txBody>
            <a:bodyPr anchor="ctr"/>
            <a:lstStyle/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Arial Nova"/>
                <a:ea typeface="나눔스퀘어 Light"/>
                <a:cs typeface="Arial Nova"/>
              </a:endParaRPr>
            </a:p>
          </p:txBody>
        </p:sp>
        <p:sp>
          <p:nvSpPr>
            <p:cNvPr id="9" name="직사각형 6"/>
            <p:cNvSpPr/>
            <p:nvPr/>
          </p:nvSpPr>
          <p:spPr>
            <a:xfrm>
              <a:off x="1928812" y="1899047"/>
              <a:ext cx="8334375" cy="3059906"/>
            </a:xfrm>
            <a:prstGeom prst="rect">
              <a:avLst/>
            </a:prstGeom>
            <a:noFill/>
            <a:ln w="57150" cap="flat" cmpd="sng" algn="ctr">
              <a:solidFill>
                <a:srgbClr val="F5DDBD">
                  <a:alpha val="100000"/>
                </a:srgbClr>
              </a:solidFill>
              <a:prstDash val="solid"/>
              <a:miter/>
            </a:ln>
          </p:spPr>
          <p:txBody>
            <a:bodyPr anchor="ctr"/>
            <a:lstStyle/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Arial Nova"/>
                <a:ea typeface="나눔스퀘어 Light"/>
                <a:cs typeface="Arial Nov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14557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47659E7A-C066-AE11-0D9B-4EC482D80E29}"/>
              </a:ext>
            </a:extLst>
          </p:cNvPr>
          <p:cNvSpPr/>
          <p:nvPr/>
        </p:nvSpPr>
        <p:spPr>
          <a:xfrm>
            <a:off x="0" y="0"/>
            <a:ext cx="336835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"/>
              <a:ea typeface="나눔스퀘어 Light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1EED5B5D-84DD-9B67-7F1A-725A5F69CF43}"/>
              </a:ext>
            </a:extLst>
          </p:cNvPr>
          <p:cNvSpPr txBox="1"/>
          <p:nvPr/>
        </p:nvSpPr>
        <p:spPr>
          <a:xfrm>
            <a:off x="522749" y="920346"/>
            <a:ext cx="2322852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5000" b="1" dirty="0">
                <a:solidFill>
                  <a:prstClr val="white"/>
                </a:solidFill>
                <a:latin typeface="Arial Nova"/>
                <a:ea typeface="나눔스퀘어 Light"/>
              </a:rPr>
              <a:t>시험 및 평가</a:t>
            </a: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5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"/>
              <a:ea typeface="나눔스퀘어 Light"/>
              <a:cs typeface="+mn-cs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26566" y="4646289"/>
            <a:ext cx="196419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1. 시스템의 목적</a:t>
            </a:r>
          </a:p>
          <a:p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2. 요구사항 분석</a:t>
            </a:r>
          </a:p>
          <a:p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3. 설계</a:t>
            </a:r>
          </a:p>
          <a:p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4. 코드</a:t>
            </a:r>
          </a:p>
          <a:p>
            <a:r>
              <a:rPr lang="ko-KR" altLang="en-US" b="1" dirty="0">
                <a:solidFill>
                  <a:schemeClr val="bg1"/>
                </a:solidFill>
              </a:rPr>
              <a:t>5. 시험 및 평가</a:t>
            </a:r>
          </a:p>
        </p:txBody>
      </p:sp>
      <p:cxnSp>
        <p:nvCxnSpPr>
          <p:cNvPr id="19" name="직선 연결선 18"/>
          <p:cNvCxnSpPr/>
          <p:nvPr/>
        </p:nvCxnSpPr>
        <p:spPr>
          <a:xfrm>
            <a:off x="522749" y="4467827"/>
            <a:ext cx="2171831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522748" y="6333281"/>
            <a:ext cx="2171831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959826" y="501404"/>
            <a:ext cx="4519903" cy="5749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ko-KR" altLang="en-US" sz="2400" b="1" dirty="0" smtClean="0">
                <a:solidFill>
                  <a:prstClr val="black"/>
                </a:solidFill>
                <a:latin typeface="나눔고딕 ExtraBold"/>
                <a:ea typeface="나눔고딕 ExtraBold"/>
              </a:rPr>
              <a:t>시험 영상</a:t>
            </a:r>
            <a:endParaRPr lang="ko-KR" altLang="en-US" sz="2000" dirty="0">
              <a:solidFill>
                <a:prstClr val="black"/>
              </a:solidFill>
              <a:latin typeface="나눔고딕 ExtraBold"/>
              <a:ea typeface="나눔고딕 ExtraBold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4540" y="1408893"/>
            <a:ext cx="8150628" cy="4612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823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47659E7A-C066-AE11-0D9B-4EC482D80E29}"/>
              </a:ext>
            </a:extLst>
          </p:cNvPr>
          <p:cNvSpPr/>
          <p:nvPr/>
        </p:nvSpPr>
        <p:spPr>
          <a:xfrm>
            <a:off x="0" y="0"/>
            <a:ext cx="336835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"/>
              <a:ea typeface="나눔스퀘어 Light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1EED5B5D-84DD-9B67-7F1A-725A5F69CF43}"/>
              </a:ext>
            </a:extLst>
          </p:cNvPr>
          <p:cNvSpPr txBox="1"/>
          <p:nvPr/>
        </p:nvSpPr>
        <p:spPr>
          <a:xfrm>
            <a:off x="522749" y="920346"/>
            <a:ext cx="2322852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5000" b="1" dirty="0">
                <a:solidFill>
                  <a:prstClr val="white"/>
                </a:solidFill>
                <a:latin typeface="Arial Nova"/>
                <a:ea typeface="나눔스퀘어 Light"/>
              </a:rPr>
              <a:t>시험 및 평가</a:t>
            </a: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5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"/>
              <a:ea typeface="나눔스퀘어 Light"/>
              <a:cs typeface="+mn-cs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xmlns="" id="{77B15636-5291-8B07-8CCD-69E57DEA49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5271" y="2676500"/>
            <a:ext cx="3143693" cy="3604769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xmlns="" id="{F07F1042-1CF1-AD89-9AD7-033E0776FC9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1956" r="35844"/>
          <a:stretch/>
        </p:blipFill>
        <p:spPr>
          <a:xfrm>
            <a:off x="7091462" y="3222016"/>
            <a:ext cx="2121623" cy="1224925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xmlns="" id="{700A3EA9-B404-54B2-8407-FFEF064C1F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1462" y="4986107"/>
            <a:ext cx="2136803" cy="1292634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xmlns="" id="{9218D1FC-81D4-207B-2CDC-0D7F038C2D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65716" y="4986107"/>
            <a:ext cx="2136803" cy="1242106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xmlns="" id="{96EAD89E-BEC2-831D-BFCE-E9B801574D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83873" y="1434394"/>
            <a:ext cx="2136803" cy="1242106"/>
          </a:xfrm>
          <a:prstGeom prst="rect">
            <a:avLst/>
          </a:prstGeom>
        </p:spPr>
      </p:pic>
      <p:sp>
        <p:nvSpPr>
          <p:cNvPr id="44" name="화살표: 오른쪽 43">
            <a:extLst>
              <a:ext uri="{FF2B5EF4-FFF2-40B4-BE49-F238E27FC236}">
                <a16:creationId xmlns:a16="http://schemas.microsoft.com/office/drawing/2014/main" xmlns="" id="{3CBE4230-0004-B6EA-1095-7D028AD33DA6}"/>
              </a:ext>
            </a:extLst>
          </p:cNvPr>
          <p:cNvSpPr/>
          <p:nvPr/>
        </p:nvSpPr>
        <p:spPr>
          <a:xfrm>
            <a:off x="9325875" y="3672552"/>
            <a:ext cx="527050" cy="3238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1C7DAD47-5F2C-ACAD-D86C-61F3D074E1D8}"/>
              </a:ext>
            </a:extLst>
          </p:cNvPr>
          <p:cNvSpPr txBox="1"/>
          <p:nvPr/>
        </p:nvSpPr>
        <p:spPr>
          <a:xfrm>
            <a:off x="6978672" y="788063"/>
            <a:ext cx="18859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2 </a:t>
            </a:r>
            <a:r>
              <a:rPr lang="ko-KR" altLang="en-US" b="1" dirty="0"/>
              <a:t>입력</a:t>
            </a:r>
            <a:endParaRPr lang="en-US" altLang="ko-KR" b="1" dirty="0"/>
          </a:p>
          <a:p>
            <a:r>
              <a:rPr lang="ko-KR" altLang="en-US" b="1" dirty="0"/>
              <a:t>첫번째 경우</a:t>
            </a:r>
            <a:endParaRPr lang="en-US" altLang="ko-KR" b="1" dirty="0"/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xmlns="" id="{6D8368A1-A00B-20BE-D5F0-1EEA3C0F542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1956" r="35844"/>
          <a:stretch/>
        </p:blipFill>
        <p:spPr>
          <a:xfrm>
            <a:off x="9965716" y="3222015"/>
            <a:ext cx="2121623" cy="1224925"/>
          </a:xfrm>
          <a:prstGeom prst="rect">
            <a:avLst/>
          </a:prstGeom>
        </p:spPr>
      </p:pic>
      <p:sp>
        <p:nvSpPr>
          <p:cNvPr id="49" name="화살표: 오른쪽 48">
            <a:extLst>
              <a:ext uri="{FF2B5EF4-FFF2-40B4-BE49-F238E27FC236}">
                <a16:creationId xmlns:a16="http://schemas.microsoft.com/office/drawing/2014/main" xmlns="" id="{17F2433A-1E1B-535A-AE68-01D4691F59DF}"/>
              </a:ext>
            </a:extLst>
          </p:cNvPr>
          <p:cNvSpPr/>
          <p:nvPr/>
        </p:nvSpPr>
        <p:spPr>
          <a:xfrm>
            <a:off x="9325875" y="5470499"/>
            <a:ext cx="527050" cy="3238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xmlns="" id="{C2DE123E-B60A-5BB3-386E-5494A505D4AA}"/>
              </a:ext>
            </a:extLst>
          </p:cNvPr>
          <p:cNvSpPr txBox="1"/>
          <p:nvPr/>
        </p:nvSpPr>
        <p:spPr>
          <a:xfrm>
            <a:off x="6978672" y="2852683"/>
            <a:ext cx="1885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두번째 경우</a:t>
            </a:r>
            <a:endParaRPr lang="en-US" altLang="ko-KR" b="1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xmlns="" id="{D6F1D98D-C4A0-3A7D-F421-68037F3D081B}"/>
              </a:ext>
            </a:extLst>
          </p:cNvPr>
          <p:cNvSpPr txBox="1"/>
          <p:nvPr/>
        </p:nvSpPr>
        <p:spPr>
          <a:xfrm>
            <a:off x="6978672" y="4616775"/>
            <a:ext cx="1885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세</a:t>
            </a:r>
            <a:r>
              <a:rPr lang="ko-KR" altLang="en-US" b="1"/>
              <a:t>번째 </a:t>
            </a:r>
            <a:r>
              <a:rPr lang="ko-KR" altLang="en-US" b="1" dirty="0"/>
              <a:t>경우</a:t>
            </a:r>
            <a:endParaRPr lang="en-US" altLang="ko-KR" b="1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xmlns="" id="{8999C257-4343-5297-17E0-3EAA9021E7EE}"/>
              </a:ext>
            </a:extLst>
          </p:cNvPr>
          <p:cNvSpPr txBox="1"/>
          <p:nvPr/>
        </p:nvSpPr>
        <p:spPr>
          <a:xfrm>
            <a:off x="9172710" y="3349386"/>
            <a:ext cx="779785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500" b="1" dirty="0"/>
              <a:t>5</a:t>
            </a:r>
            <a:r>
              <a:rPr lang="ko-KR" altLang="en-US" sz="1500" b="1" dirty="0"/>
              <a:t>초 후</a:t>
            </a:r>
            <a:endParaRPr lang="en-US" altLang="ko-KR" sz="1500" b="1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xmlns="" id="{00F65188-F50F-19D2-A8E3-9B03AD73F96B}"/>
              </a:ext>
            </a:extLst>
          </p:cNvPr>
          <p:cNvSpPr txBox="1"/>
          <p:nvPr/>
        </p:nvSpPr>
        <p:spPr>
          <a:xfrm>
            <a:off x="9190006" y="5148375"/>
            <a:ext cx="779785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500" b="1" dirty="0"/>
              <a:t>5</a:t>
            </a:r>
            <a:r>
              <a:rPr lang="ko-KR" altLang="en-US" sz="1500" b="1" dirty="0"/>
              <a:t>초 후</a:t>
            </a:r>
            <a:endParaRPr lang="en-US" altLang="ko-KR" sz="1500" b="1" dirty="0"/>
          </a:p>
        </p:txBody>
      </p:sp>
      <p:sp>
        <p:nvSpPr>
          <p:cNvPr id="18" name="직사각형 17"/>
          <p:cNvSpPr/>
          <p:nvPr/>
        </p:nvSpPr>
        <p:spPr>
          <a:xfrm>
            <a:off x="626566" y="4646289"/>
            <a:ext cx="196419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1. 시스템의 목적</a:t>
            </a:r>
          </a:p>
          <a:p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2. 요구사항 분석</a:t>
            </a:r>
          </a:p>
          <a:p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3. 설계</a:t>
            </a:r>
          </a:p>
          <a:p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4. 코드</a:t>
            </a:r>
          </a:p>
          <a:p>
            <a:r>
              <a:rPr lang="ko-KR" altLang="en-US" b="1" dirty="0">
                <a:solidFill>
                  <a:schemeClr val="bg1"/>
                </a:solidFill>
              </a:rPr>
              <a:t>5. 시험 및 평가</a:t>
            </a:r>
          </a:p>
        </p:txBody>
      </p:sp>
      <p:cxnSp>
        <p:nvCxnSpPr>
          <p:cNvPr id="19" name="직선 연결선 18"/>
          <p:cNvCxnSpPr/>
          <p:nvPr/>
        </p:nvCxnSpPr>
        <p:spPr>
          <a:xfrm>
            <a:off x="522749" y="4467827"/>
            <a:ext cx="2171831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522748" y="6333281"/>
            <a:ext cx="2171831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959826" y="501404"/>
            <a:ext cx="451990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ko-KR" altLang="en-US" sz="2400" b="1" dirty="0" smtClean="0">
                <a:solidFill>
                  <a:prstClr val="black"/>
                </a:solidFill>
                <a:latin typeface="나눔고딕 ExtraBold"/>
                <a:ea typeface="나눔고딕 ExtraBold"/>
              </a:rPr>
              <a:t>시험 과정</a:t>
            </a:r>
            <a:endParaRPr lang="ko-KR" altLang="en-US" sz="2000" dirty="0">
              <a:solidFill>
                <a:prstClr val="black"/>
              </a:solidFill>
              <a:latin typeface="나눔고딕 ExtraBold"/>
              <a:ea typeface="나눔고딕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3537199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47659E7A-C066-AE11-0D9B-4EC482D80E29}"/>
              </a:ext>
            </a:extLst>
          </p:cNvPr>
          <p:cNvSpPr/>
          <p:nvPr/>
        </p:nvSpPr>
        <p:spPr>
          <a:xfrm>
            <a:off x="0" y="0"/>
            <a:ext cx="336835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"/>
              <a:ea typeface="나눔스퀘어 Light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1EED5B5D-84DD-9B67-7F1A-725A5F69CF43}"/>
              </a:ext>
            </a:extLst>
          </p:cNvPr>
          <p:cNvSpPr txBox="1"/>
          <p:nvPr/>
        </p:nvSpPr>
        <p:spPr>
          <a:xfrm>
            <a:off x="522749" y="920346"/>
            <a:ext cx="2322852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5000" b="1" dirty="0">
                <a:solidFill>
                  <a:prstClr val="white"/>
                </a:solidFill>
                <a:latin typeface="Arial Nova"/>
                <a:ea typeface="나눔스퀘어 Light"/>
              </a:rPr>
              <a:t>시험 및 평가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5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"/>
              <a:ea typeface="나눔스퀘어 Light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98AA9CBD-0294-1BAC-08BF-B327BDAB1F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9856" y="2587328"/>
            <a:ext cx="5991596" cy="3209784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626566" y="4646289"/>
            <a:ext cx="196419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1. 시스템의 목적</a:t>
            </a:r>
          </a:p>
          <a:p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2. 요구사항 분석</a:t>
            </a:r>
          </a:p>
          <a:p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3. 설계</a:t>
            </a:r>
          </a:p>
          <a:p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4. 코드</a:t>
            </a:r>
          </a:p>
          <a:p>
            <a:r>
              <a:rPr lang="ko-KR" altLang="en-US" b="1" dirty="0">
                <a:solidFill>
                  <a:schemeClr val="bg1"/>
                </a:solidFill>
              </a:rPr>
              <a:t>5. 시험 및 평가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522749" y="4467827"/>
            <a:ext cx="2171831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522748" y="6333281"/>
            <a:ext cx="2171831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891100" y="1370184"/>
            <a:ext cx="795052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ko-KR" altLang="en-US" dirty="0" smtClean="0">
                <a:solidFill>
                  <a:prstClr val="black"/>
                </a:solidFill>
                <a:latin typeface="나눔고딕 ExtraBold"/>
                <a:ea typeface="나눔고딕 ExtraBold"/>
              </a:rPr>
              <a:t>온도 센서</a:t>
            </a:r>
            <a:r>
              <a:rPr lang="en-US" altLang="ko-KR" dirty="0">
                <a:solidFill>
                  <a:prstClr val="black"/>
                </a:solidFill>
                <a:latin typeface="나눔고딕 ExtraBold"/>
                <a:ea typeface="나눔고딕 ExtraBold"/>
              </a:rPr>
              <a:t>, </a:t>
            </a:r>
            <a:r>
              <a:rPr lang="ko-KR" altLang="en-US" dirty="0">
                <a:solidFill>
                  <a:prstClr val="black"/>
                </a:solidFill>
                <a:latin typeface="나눔고딕 ExtraBold"/>
                <a:ea typeface="나눔고딕 ExtraBold"/>
              </a:rPr>
              <a:t>초음파 센서가 대체적으로 온도와 거리를 잘 </a:t>
            </a:r>
            <a:r>
              <a:rPr lang="ko-KR" altLang="en-US" dirty="0" smtClean="0">
                <a:solidFill>
                  <a:prstClr val="black"/>
                </a:solidFill>
                <a:latin typeface="나눔고딕 ExtraBold"/>
                <a:ea typeface="나눔고딕 ExtraBold"/>
              </a:rPr>
              <a:t>측정함</a:t>
            </a:r>
            <a:endParaRPr lang="en-US" altLang="ko-KR" dirty="0">
              <a:solidFill>
                <a:prstClr val="black"/>
              </a:solidFill>
              <a:latin typeface="나눔고딕 ExtraBold"/>
              <a:ea typeface="나눔고딕 ExtraBold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dirty="0">
                <a:solidFill>
                  <a:prstClr val="black"/>
                </a:solidFill>
                <a:latin typeface="나눔고딕 ExtraBold"/>
                <a:ea typeface="나눔고딕 ExtraBold"/>
              </a:rPr>
              <a:t>하지만 비교적 작은 물체를 측정할 </a:t>
            </a:r>
            <a:r>
              <a:rPr lang="ko-KR" altLang="en-US" dirty="0" smtClean="0">
                <a:solidFill>
                  <a:prstClr val="black"/>
                </a:solidFill>
                <a:latin typeface="나눔고딕 ExtraBold"/>
                <a:ea typeface="나눔고딕 ExtraBold"/>
              </a:rPr>
              <a:t>때</a:t>
            </a:r>
            <a:r>
              <a:rPr lang="en-US" altLang="ko-KR" dirty="0" smtClean="0">
                <a:solidFill>
                  <a:prstClr val="black"/>
                </a:solidFill>
                <a:latin typeface="나눔고딕 ExtraBold"/>
                <a:ea typeface="나눔고딕 ExtraBold"/>
              </a:rPr>
              <a:t>,</a:t>
            </a:r>
            <a:r>
              <a:rPr lang="ko-KR" altLang="en-US" dirty="0" smtClean="0">
                <a:solidFill>
                  <a:prstClr val="black"/>
                </a:solidFill>
                <a:latin typeface="나눔고딕 ExtraBold"/>
                <a:ea typeface="나눔고딕 ExtraBold"/>
              </a:rPr>
              <a:t> </a:t>
            </a:r>
            <a:r>
              <a:rPr lang="ko-KR" altLang="en-US" dirty="0">
                <a:solidFill>
                  <a:prstClr val="black"/>
                </a:solidFill>
                <a:latin typeface="나눔고딕 ExtraBold"/>
                <a:ea typeface="나눔고딕 ExtraBold"/>
              </a:rPr>
              <a:t>물체를 인식하지 못하는 경우가 </a:t>
            </a:r>
            <a:r>
              <a:rPr lang="ko-KR" altLang="en-US" dirty="0" smtClean="0">
                <a:solidFill>
                  <a:prstClr val="black"/>
                </a:solidFill>
                <a:latin typeface="나눔고딕 ExtraBold"/>
                <a:ea typeface="나눔고딕 ExtraBold"/>
              </a:rPr>
              <a:t>발생</a:t>
            </a:r>
            <a:endParaRPr lang="en-US" altLang="ko-KR" dirty="0">
              <a:solidFill>
                <a:prstClr val="black"/>
              </a:solidFill>
              <a:latin typeface="나눔고딕 ExtraBold"/>
              <a:ea typeface="나눔고딕 ExtraBold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959826" y="501404"/>
            <a:ext cx="4519903" cy="5749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ko-KR" altLang="en-US" sz="2400" b="1" dirty="0" smtClean="0">
                <a:solidFill>
                  <a:prstClr val="black"/>
                </a:solidFill>
                <a:latin typeface="나눔고딕 ExtraBold"/>
                <a:ea typeface="나눔고딕 ExtraBold"/>
              </a:rPr>
              <a:t>평가</a:t>
            </a:r>
            <a:endParaRPr lang="ko-KR" altLang="en-US" sz="2000" dirty="0">
              <a:solidFill>
                <a:prstClr val="black"/>
              </a:solidFill>
              <a:latin typeface="나눔고딕 ExtraBold"/>
              <a:ea typeface="나눔고딕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3565430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852035" y="3097252"/>
            <a:ext cx="2430779" cy="63464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ko-KR" altLang="en-US" sz="3600" b="1" i="1">
                <a:solidFill>
                  <a:schemeClr val="lt1"/>
                </a:solidFill>
              </a:rPr>
              <a:t>감사합니다</a:t>
            </a:r>
          </a:p>
        </p:txBody>
      </p:sp>
      <p:grpSp>
        <p:nvGrpSpPr>
          <p:cNvPr id="8" name="그룹 7"/>
          <p:cNvGrpSpPr/>
          <p:nvPr/>
        </p:nvGrpSpPr>
        <p:grpSpPr>
          <a:xfrm>
            <a:off x="1852612" y="1822847"/>
            <a:ext cx="8486776" cy="3212306"/>
            <a:chOff x="1928812" y="1899047"/>
            <a:chExt cx="8486776" cy="3212306"/>
          </a:xfrm>
        </p:grpSpPr>
        <p:sp>
          <p:nvSpPr>
            <p:cNvPr id="6" name="직사각형 5"/>
            <p:cNvSpPr/>
            <p:nvPr/>
          </p:nvSpPr>
          <p:spPr>
            <a:xfrm>
              <a:off x="1928812" y="1899047"/>
              <a:ext cx="8334375" cy="3059906"/>
            </a:xfrm>
            <a:prstGeom prst="rect">
              <a:avLst/>
            </a:prstGeom>
            <a:noFill/>
            <a:ln w="127000">
              <a:solidFill>
                <a:schemeClr val="accent2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2081212" y="2051447"/>
              <a:ext cx="8334375" cy="3059906"/>
            </a:xfrm>
            <a:prstGeom prst="rect">
              <a:avLst/>
            </a:prstGeom>
            <a:noFill/>
            <a:ln w="127000" cap="flat" cmpd="sng" algn="ctr">
              <a:solidFill>
                <a:srgbClr val="FDBB63">
                  <a:alpha val="100000"/>
                </a:srgbClr>
              </a:solidFill>
              <a:prstDash val="solid"/>
              <a:miter/>
            </a:ln>
          </p:spPr>
          <p:txBody>
            <a:bodyPr anchor="ctr"/>
            <a:lstStyle/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Arial Nova"/>
                <a:ea typeface="나눔스퀘어 Light"/>
                <a:cs typeface="Arial Nov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71545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2192827" y="1471246"/>
            <a:ext cx="940089" cy="8399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2800">
                <a:latin typeface="나눔고딕 ExtraBold"/>
                <a:ea typeface="나눔고딕 ExtraBold"/>
              </a:rPr>
              <a:t>1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3602527" y="1471247"/>
            <a:ext cx="6631719" cy="839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ko-KR" altLang="en-US" sz="2800" b="1" dirty="0">
                <a:solidFill>
                  <a:schemeClr val="bg1"/>
                </a:solidFill>
                <a:latin typeface="나눔고딕 ExtraBold"/>
                <a:ea typeface="나눔고딕 ExtraBold"/>
              </a:rPr>
              <a:t> </a:t>
            </a:r>
            <a:r>
              <a:rPr lang="ko-KR" altLang="en-US" sz="2400" b="1" dirty="0">
                <a:solidFill>
                  <a:schemeClr val="bg1"/>
                </a:solidFill>
                <a:latin typeface="나눔고딕 ExtraBold"/>
                <a:ea typeface="나눔고딕 ExtraBold"/>
              </a:rPr>
              <a:t> 시스템의 목적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2192827" y="2545924"/>
            <a:ext cx="940089" cy="8399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2800">
                <a:latin typeface="나눔고딕 ExtraBold"/>
                <a:ea typeface="나눔고딕 ExtraBold"/>
              </a:rPr>
              <a:t>2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3602527" y="2545925"/>
            <a:ext cx="6631719" cy="839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ko-KR" altLang="en-US" sz="2400" b="1">
                <a:solidFill>
                  <a:schemeClr val="bg1"/>
                </a:solidFill>
                <a:latin typeface="나눔고딕 ExtraBold"/>
                <a:ea typeface="나눔고딕 ExtraBold"/>
              </a:rPr>
              <a:t>  요구사항 분석</a:t>
            </a:r>
          </a:p>
        </p:txBody>
      </p:sp>
      <p:sp>
        <p:nvSpPr>
          <p:cNvPr id="33" name="직사각형 32"/>
          <p:cNvSpPr/>
          <p:nvPr/>
        </p:nvSpPr>
        <p:spPr>
          <a:xfrm>
            <a:off x="2192827" y="3580393"/>
            <a:ext cx="940089" cy="8399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2800">
                <a:latin typeface="나눔고딕 ExtraBold"/>
                <a:ea typeface="나눔고딕 ExtraBold"/>
              </a:rPr>
              <a:t>3</a:t>
            </a:r>
          </a:p>
        </p:txBody>
      </p:sp>
      <p:sp>
        <p:nvSpPr>
          <p:cNvPr id="34" name="직사각형 33"/>
          <p:cNvSpPr/>
          <p:nvPr/>
        </p:nvSpPr>
        <p:spPr>
          <a:xfrm>
            <a:off x="3602527" y="3580394"/>
            <a:ext cx="6631719" cy="839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ko-KR" altLang="en-US" sz="2400" b="1">
                <a:solidFill>
                  <a:schemeClr val="bg1"/>
                </a:solidFill>
                <a:latin typeface="나눔고딕 ExtraBold"/>
                <a:ea typeface="나눔고딕 ExtraBold"/>
              </a:rPr>
              <a:t>  설계</a:t>
            </a:r>
          </a:p>
        </p:txBody>
      </p:sp>
      <p:sp>
        <p:nvSpPr>
          <p:cNvPr id="37" name="직사각형 36"/>
          <p:cNvSpPr/>
          <p:nvPr/>
        </p:nvSpPr>
        <p:spPr>
          <a:xfrm>
            <a:off x="2192827" y="4655071"/>
            <a:ext cx="940089" cy="8399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2800">
                <a:latin typeface="나눔고딕 ExtraBold"/>
                <a:ea typeface="나눔고딕 ExtraBold"/>
              </a:rPr>
              <a:t>4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3602527" y="4655072"/>
            <a:ext cx="6631719" cy="839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ko-KR" altLang="en-US" sz="2400" b="1">
                <a:solidFill>
                  <a:schemeClr val="bg1"/>
                </a:solidFill>
                <a:latin typeface="나눔고딕 ExtraBold"/>
                <a:ea typeface="나눔고딕 ExtraBold"/>
              </a:rPr>
              <a:t>  코드</a:t>
            </a:r>
          </a:p>
        </p:txBody>
      </p:sp>
      <p:sp>
        <p:nvSpPr>
          <p:cNvPr id="43" name="직사각형 42"/>
          <p:cNvSpPr/>
          <p:nvPr/>
        </p:nvSpPr>
        <p:spPr>
          <a:xfrm>
            <a:off x="2192827" y="5616634"/>
            <a:ext cx="940089" cy="8399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2800">
                <a:latin typeface="나눔고딕 ExtraBold"/>
                <a:ea typeface="나눔고딕 ExtraBold"/>
              </a:rPr>
              <a:t>5</a:t>
            </a:r>
          </a:p>
        </p:txBody>
      </p:sp>
      <p:sp>
        <p:nvSpPr>
          <p:cNvPr id="44" name="직사각형 43"/>
          <p:cNvSpPr/>
          <p:nvPr/>
        </p:nvSpPr>
        <p:spPr>
          <a:xfrm>
            <a:off x="3602527" y="5616635"/>
            <a:ext cx="6631719" cy="839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ko-KR" altLang="en-US" sz="2400" b="1">
                <a:solidFill>
                  <a:schemeClr val="bg1"/>
                </a:solidFill>
                <a:latin typeface="나눔고딕 ExtraBold"/>
                <a:ea typeface="나눔고딕 ExtraBold"/>
              </a:rPr>
              <a:t>  시험 및 평가</a:t>
            </a:r>
          </a:p>
        </p:txBody>
      </p:sp>
      <p:sp>
        <p:nvSpPr>
          <p:cNvPr id="47" name="직사각형 46"/>
          <p:cNvSpPr/>
          <p:nvPr/>
        </p:nvSpPr>
        <p:spPr>
          <a:xfrm>
            <a:off x="0" y="0"/>
            <a:ext cx="12191999" cy="11395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latin typeface="나눔고딕 ExtraBold"/>
              <a:ea typeface="나눔고딕 ExtraBold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381182" y="82654"/>
            <a:ext cx="993358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600" spc="-300" dirty="0">
                <a:solidFill>
                  <a:schemeClr val="bg1"/>
                </a:solidFill>
                <a:latin typeface="나눔고딕 ExtraBold"/>
                <a:ea typeface="나눔고딕 ExtraBold"/>
              </a:rPr>
              <a:t>목차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381182" y="666256"/>
            <a:ext cx="2185214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dirty="0" smtClean="0">
                <a:solidFill>
                  <a:schemeClr val="bg1"/>
                </a:solidFill>
                <a:latin typeface="나눔고딕 ExtraBold"/>
                <a:ea typeface="나눔고딕 ExtraBold"/>
              </a:rPr>
              <a:t>스마트 현관 서비스</a:t>
            </a:r>
            <a:endParaRPr lang="ko-KR" altLang="en-US" dirty="0">
              <a:solidFill>
                <a:schemeClr val="bg1"/>
              </a:solidFill>
              <a:latin typeface="나눔고딕 ExtraBold"/>
              <a:ea typeface="나눔고딕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4162870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3368351" cy="6858000"/>
          </a:xfrm>
          <a:prstGeom prst="rect">
            <a:avLst/>
          </a:prstGeom>
          <a:solidFill>
            <a:srgbClr val="02576C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effectLst/>
              <a:uLnTx/>
              <a:uFillTx/>
              <a:latin typeface="Arial Nova"/>
              <a:ea typeface="나눔스퀘어 Light"/>
              <a:cs typeface="Arial Nov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1EED5B5D-84DD-9B67-7F1A-725A5F69CF43}"/>
              </a:ext>
            </a:extLst>
          </p:cNvPr>
          <p:cNvSpPr txBox="1"/>
          <p:nvPr/>
        </p:nvSpPr>
        <p:spPr>
          <a:xfrm>
            <a:off x="522749" y="920346"/>
            <a:ext cx="23228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600" b="1" dirty="0">
                <a:solidFill>
                  <a:prstClr val="white"/>
                </a:solidFill>
              </a:rPr>
              <a:t>출처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612584" y="920346"/>
            <a:ext cx="8054697" cy="30008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altLang="ko-KR" b="1" dirty="0">
                <a:solidFill>
                  <a:schemeClr val="accent3">
                    <a:lumMod val="75000"/>
                  </a:schemeClr>
                </a:solidFill>
                <a:latin typeface="나눔고딕 ExtraBold"/>
                <a:ea typeface="나눔고딕 ExtraBold"/>
              </a:rPr>
              <a:t>&lt;</a:t>
            </a:r>
            <a:r>
              <a:rPr lang="ko-KR" altLang="en-US" b="1" dirty="0" err="1">
                <a:solidFill>
                  <a:schemeClr val="accent3">
                    <a:lumMod val="75000"/>
                  </a:schemeClr>
                </a:solidFill>
                <a:latin typeface="나눔고딕 ExtraBold"/>
                <a:ea typeface="나눔고딕 ExtraBold"/>
              </a:rPr>
              <a:t>아두이노</a:t>
            </a:r>
            <a:r>
              <a:rPr lang="en-US" altLang="ko-KR" b="1" dirty="0">
                <a:solidFill>
                  <a:schemeClr val="accent3">
                    <a:lumMod val="75000"/>
                  </a:schemeClr>
                </a:solidFill>
                <a:latin typeface="나눔고딕 ExtraBold"/>
                <a:ea typeface="나눔고딕 ExtraBold"/>
              </a:rPr>
              <a:t>(ESP32)</a:t>
            </a:r>
            <a:r>
              <a:rPr lang="ko-KR" altLang="en-US" b="1" dirty="0">
                <a:solidFill>
                  <a:schemeClr val="accent3">
                    <a:lumMod val="75000"/>
                  </a:schemeClr>
                </a:solidFill>
                <a:latin typeface="나눔고딕 ExtraBold"/>
                <a:ea typeface="나눔고딕 ExtraBold"/>
              </a:rPr>
              <a:t>를 이용한 초음파 센서 거리측정</a:t>
            </a:r>
            <a:r>
              <a:rPr lang="en-US" altLang="ko-KR" b="1" dirty="0">
                <a:solidFill>
                  <a:schemeClr val="accent3">
                    <a:lumMod val="75000"/>
                  </a:schemeClr>
                </a:solidFill>
                <a:latin typeface="나눔고딕 ExtraBold"/>
                <a:ea typeface="나눔고딕 ExtraBold"/>
              </a:rPr>
              <a:t>|</a:t>
            </a:r>
            <a:r>
              <a:rPr lang="ko-KR" altLang="en-US" b="1" dirty="0">
                <a:solidFill>
                  <a:schemeClr val="accent3">
                    <a:lumMod val="75000"/>
                  </a:schemeClr>
                </a:solidFill>
                <a:latin typeface="나눔고딕 ExtraBold"/>
                <a:ea typeface="나눔고딕 ExtraBold"/>
              </a:rPr>
              <a:t>작성자 </a:t>
            </a:r>
            <a:r>
              <a:rPr lang="en-US" altLang="ko-KR" b="1" dirty="0" err="1">
                <a:solidFill>
                  <a:schemeClr val="accent3">
                    <a:lumMod val="75000"/>
                  </a:schemeClr>
                </a:solidFill>
                <a:latin typeface="나눔고딕 ExtraBold"/>
                <a:ea typeface="나눔고딕 ExtraBold"/>
              </a:rPr>
              <a:t>kProject</a:t>
            </a:r>
            <a:r>
              <a:rPr lang="en-US" altLang="ko-KR" b="1" dirty="0">
                <a:solidFill>
                  <a:schemeClr val="accent3">
                    <a:lumMod val="75000"/>
                  </a:schemeClr>
                </a:solidFill>
                <a:latin typeface="나눔고딕 ExtraBold"/>
                <a:ea typeface="나눔고딕 ExtraBold"/>
              </a:rPr>
              <a:t> IOT&gt;</a:t>
            </a:r>
          </a:p>
          <a:p>
            <a:pPr lvl="0">
              <a:lnSpc>
                <a:spcPct val="150000"/>
              </a:lnSpc>
              <a:defRPr/>
            </a:pPr>
            <a:r>
              <a:rPr lang="en-US" altLang="ko-KR" dirty="0">
                <a:solidFill>
                  <a:prstClr val="black"/>
                </a:solidFill>
                <a:latin typeface="나눔고딕 ExtraBold"/>
                <a:ea typeface="나눔고딕 ExtraBold"/>
              </a:rPr>
              <a:t>https://blog.naver.com/PostView.naver?blogId=mapes_khkim&amp;logNo=222484779028&amp;categoryNo=7&amp;parentCategoryNo=0&amp;viewDate=&amp;currentPage=1&amp;postListTopCurrentPage=1&amp;from=search</a:t>
            </a:r>
          </a:p>
          <a:p>
            <a:pPr lvl="0">
              <a:lnSpc>
                <a:spcPct val="150000"/>
              </a:lnSpc>
              <a:defRPr/>
            </a:pPr>
            <a:endParaRPr lang="en-US" altLang="ko-KR" dirty="0">
              <a:solidFill>
                <a:prstClr val="black"/>
              </a:solidFill>
              <a:latin typeface="나눔고딕 ExtraBold"/>
              <a:ea typeface="나눔고딕 ExtraBold"/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ko-KR" b="1" dirty="0">
                <a:solidFill>
                  <a:schemeClr val="accent3">
                    <a:lumMod val="75000"/>
                  </a:schemeClr>
                </a:solidFill>
                <a:latin typeface="나눔고딕 ExtraBold"/>
                <a:ea typeface="나눔고딕 ExtraBold"/>
              </a:rPr>
              <a:t>&lt;LM35&gt;</a:t>
            </a:r>
          </a:p>
          <a:p>
            <a:pPr lvl="0">
              <a:lnSpc>
                <a:spcPct val="150000"/>
              </a:lnSpc>
              <a:defRPr/>
            </a:pPr>
            <a:r>
              <a:rPr lang="en-US" altLang="ko-KR" dirty="0">
                <a:solidFill>
                  <a:prstClr val="black"/>
                </a:solidFill>
                <a:latin typeface="나눔고딕 ExtraBold"/>
                <a:ea typeface="나눔고딕 ExtraBold"/>
              </a:rPr>
              <a:t>https://esp32io.com/tutorials/esp32-lm35-temperature-sensor</a:t>
            </a:r>
          </a:p>
        </p:txBody>
      </p:sp>
    </p:spTree>
    <p:extLst>
      <p:ext uri="{BB962C8B-B14F-4D97-AF65-F5344CB8AC3E}">
        <p14:creationId xmlns:p14="http://schemas.microsoft.com/office/powerpoint/2010/main" val="1810123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576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4189044" y="3136612"/>
            <a:ext cx="380861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3200" b="1" dirty="0" smtClean="0">
                <a:solidFill>
                  <a:schemeClr val="bg1"/>
                </a:solidFill>
                <a:latin typeface="나눔고딕 ExtraBold"/>
                <a:ea typeface="나눔고딕 ExtraBold"/>
              </a:rPr>
              <a:t>시스템의 목적</a:t>
            </a:r>
            <a:endParaRPr kumimoji="0" lang="en-US" altLang="ko-KR" sz="3200" b="1" i="0" u="none" strike="noStrike" kern="1200" cap="none" spc="0" normalizeH="0" baseline="0" dirty="0">
              <a:solidFill>
                <a:schemeClr val="bg1"/>
              </a:solidFill>
              <a:effectLst/>
              <a:uLnTx/>
              <a:uFillTx/>
              <a:latin typeface="나눔고딕 ExtraBold"/>
              <a:ea typeface="나눔고딕 ExtraBold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1928812" y="1899047"/>
            <a:ext cx="8334375" cy="3059906"/>
            <a:chOff x="1928812" y="1899047"/>
            <a:chExt cx="8334375" cy="3059906"/>
          </a:xfrm>
        </p:grpSpPr>
        <p:sp>
          <p:nvSpPr>
            <p:cNvPr id="13" name="직사각형 5"/>
            <p:cNvSpPr/>
            <p:nvPr/>
          </p:nvSpPr>
          <p:spPr>
            <a:xfrm>
              <a:off x="2079625" y="2073672"/>
              <a:ext cx="8027457" cy="2717505"/>
            </a:xfrm>
            <a:prstGeom prst="rect">
              <a:avLst/>
            </a:prstGeom>
            <a:noFill/>
            <a:ln w="57150" cap="flat" cmpd="sng" algn="ctr">
              <a:solidFill>
                <a:srgbClr val="FDBB63">
                  <a:alpha val="100000"/>
                </a:srgbClr>
              </a:solidFill>
              <a:prstDash val="solid"/>
              <a:miter/>
            </a:ln>
          </p:spPr>
          <p:txBody>
            <a:bodyPr anchor="ctr"/>
            <a:lstStyle/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Arial Nova"/>
                <a:ea typeface="나눔스퀘어 Light"/>
                <a:cs typeface="Arial Nova"/>
              </a:endParaRPr>
            </a:p>
          </p:txBody>
        </p:sp>
        <p:sp>
          <p:nvSpPr>
            <p:cNvPr id="17" name="직사각형 6"/>
            <p:cNvSpPr/>
            <p:nvPr/>
          </p:nvSpPr>
          <p:spPr>
            <a:xfrm>
              <a:off x="1928812" y="1899047"/>
              <a:ext cx="8334375" cy="3059906"/>
            </a:xfrm>
            <a:prstGeom prst="rect">
              <a:avLst/>
            </a:prstGeom>
            <a:noFill/>
            <a:ln w="57150" cap="flat" cmpd="sng" algn="ctr">
              <a:solidFill>
                <a:srgbClr val="F5DDBD">
                  <a:alpha val="100000"/>
                </a:srgbClr>
              </a:solidFill>
              <a:prstDash val="solid"/>
              <a:miter/>
            </a:ln>
          </p:spPr>
          <p:txBody>
            <a:bodyPr anchor="ctr"/>
            <a:lstStyle/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Arial Nova"/>
                <a:ea typeface="나눔스퀘어 Light"/>
                <a:cs typeface="Arial Nov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06832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47659E7A-C066-AE11-0D9B-4EC482D80E29}"/>
              </a:ext>
            </a:extLst>
          </p:cNvPr>
          <p:cNvSpPr/>
          <p:nvPr/>
        </p:nvSpPr>
        <p:spPr>
          <a:xfrm>
            <a:off x="0" y="0"/>
            <a:ext cx="336835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"/>
              <a:ea typeface="나눔스퀘어 Light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1EED5B5D-84DD-9B67-7F1A-725A5F69CF43}"/>
              </a:ext>
            </a:extLst>
          </p:cNvPr>
          <p:cNvSpPr txBox="1"/>
          <p:nvPr/>
        </p:nvSpPr>
        <p:spPr>
          <a:xfrm>
            <a:off x="522749" y="920346"/>
            <a:ext cx="2322852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ova"/>
                <a:ea typeface="나눔스퀘어 Light"/>
                <a:cs typeface="+mn-cs"/>
              </a:rPr>
              <a:t>시스템</a:t>
            </a:r>
            <a:endParaRPr kumimoji="0" lang="en-US" altLang="ko-KR" sz="5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"/>
              <a:ea typeface="나눔스퀘어 Light"/>
              <a:cs typeface="+mn-cs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ova"/>
                <a:ea typeface="나눔스퀘어 Light"/>
                <a:cs typeface="+mn-cs"/>
              </a:rPr>
              <a:t>목적</a:t>
            </a:r>
            <a:endParaRPr kumimoji="0" lang="en-US" altLang="ko-KR" sz="5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"/>
              <a:ea typeface="나눔스퀘어 Light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174622" y="944158"/>
            <a:ext cx="7186903" cy="4678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0" lang="ko-KR" altLang="en-US" sz="2400" b="1" i="0" u="none" strike="noStrike" kern="1200" cap="none" spc="0" normalizeH="0" baseline="0" dirty="0">
                <a:solidFill>
                  <a:prstClr val="black"/>
                </a:solidFill>
                <a:effectLst/>
                <a:uLnTx/>
                <a:uFillTx/>
                <a:latin typeface="나눔고딕 ExtraBold"/>
                <a:ea typeface="나눔고딕 ExtraBold"/>
              </a:rPr>
              <a:t>구상 시스템</a:t>
            </a:r>
            <a:endParaRPr kumimoji="0" lang="ko-KR" altLang="en-US" sz="2000" b="1" i="0" u="none" strike="noStrike" kern="1200" cap="none" spc="0" normalizeH="0" baseline="0" dirty="0">
              <a:solidFill>
                <a:prstClr val="black"/>
              </a:solidFill>
              <a:effectLst/>
              <a:uLnTx/>
              <a:uFillTx/>
              <a:latin typeface="나눔고딕 ExtraBold"/>
              <a:ea typeface="나눔고딕 ExtraBold"/>
            </a:endParaRPr>
          </a:p>
          <a:p>
            <a:pPr lvl="0">
              <a:defRPr/>
            </a:pPr>
            <a:endParaRPr kumimoji="0" lang="en-US" altLang="ko-KR" sz="1000" b="1" i="0" u="none" strike="noStrike" kern="1200" cap="none" spc="0" normalizeH="0" baseline="0" dirty="0">
              <a:solidFill>
                <a:prstClr val="black"/>
              </a:solidFill>
              <a:effectLst/>
              <a:uLnTx/>
              <a:uFillTx/>
              <a:latin typeface="나눔고딕 ExtraBold"/>
              <a:ea typeface="나눔고딕 ExtraBold"/>
            </a:endParaRPr>
          </a:p>
          <a:p>
            <a:pPr lvl="0">
              <a:defRPr/>
            </a:pPr>
            <a:r>
              <a:rPr kumimoji="0" lang="ko-KR" altLang="en-US" sz="2000" b="0" i="0" u="none" strike="noStrike" kern="1200" cap="none" spc="0" normalizeH="0" baseline="0" dirty="0">
                <a:solidFill>
                  <a:prstClr val="black"/>
                </a:solidFill>
                <a:effectLst/>
                <a:uLnTx/>
                <a:uFillTx/>
                <a:latin typeface="나눔고딕"/>
                <a:ea typeface="나눔고딕"/>
              </a:rPr>
              <a:t>출입문의 사물을 </a:t>
            </a:r>
            <a:r>
              <a:rPr lang="ko-KR" altLang="en-US" sz="2000" dirty="0">
                <a:solidFill>
                  <a:prstClr val="black"/>
                </a:solidFill>
                <a:latin typeface="나눔고딕"/>
                <a:ea typeface="나눔고딕"/>
              </a:rPr>
              <a:t>알려주는 </a:t>
            </a:r>
            <a:r>
              <a:rPr lang="ko-KR" altLang="en-US" sz="2000" dirty="0" smtClean="0">
                <a:solidFill>
                  <a:prstClr val="black"/>
                </a:solidFill>
                <a:latin typeface="나눔고딕"/>
                <a:ea typeface="나눔고딕"/>
              </a:rPr>
              <a:t>사물인터넷</a:t>
            </a:r>
            <a:endParaRPr lang="en-US" altLang="ko-KR" sz="2000" dirty="0" smtClean="0">
              <a:solidFill>
                <a:prstClr val="black"/>
              </a:solidFill>
              <a:latin typeface="나눔고딕"/>
              <a:ea typeface="나눔고딕"/>
            </a:endParaRPr>
          </a:p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lang="en-US" altLang="ko-KR" sz="2000" dirty="0" smtClean="0">
              <a:solidFill>
                <a:prstClr val="black"/>
              </a:solidFill>
              <a:latin typeface="나눔고딕 ExtraBold"/>
              <a:ea typeface="나눔고딕 ExtraBold"/>
            </a:endParaRPr>
          </a:p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lang="en-US" altLang="ko-KR" sz="2000" dirty="0">
              <a:solidFill>
                <a:prstClr val="black"/>
              </a:solidFill>
              <a:latin typeface="나눔고딕 ExtraBold"/>
              <a:ea typeface="나눔고딕 ExtraBold"/>
            </a:endParaRPr>
          </a:p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2400" b="1" i="0" u="none" strike="noStrike" kern="1200" cap="none" spc="0" normalizeH="0" baseline="0" dirty="0">
                <a:solidFill>
                  <a:prstClr val="black"/>
                </a:solidFill>
                <a:effectLst/>
                <a:uLnTx/>
                <a:uFillTx/>
                <a:latin typeface="나눔고딕 ExtraBold"/>
                <a:ea typeface="나눔고딕 ExtraBold"/>
              </a:rPr>
              <a:t>시스템의 목적</a:t>
            </a:r>
            <a:endParaRPr kumimoji="0" lang="ko-KR" altLang="en-US" sz="2000" b="1" i="0" u="none" strike="noStrike" kern="1200" cap="none" spc="0" normalizeH="0" baseline="0" dirty="0">
              <a:solidFill>
                <a:prstClr val="black"/>
              </a:solidFill>
              <a:effectLst/>
              <a:uLnTx/>
              <a:uFillTx/>
              <a:latin typeface="나눔고딕 ExtraBold"/>
              <a:ea typeface="나눔고딕 ExtraBold"/>
            </a:endParaRPr>
          </a:p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en-US" altLang="ko-KR" sz="1000" b="1" i="0" u="none" strike="noStrike" kern="1200" cap="none" spc="0" normalizeH="0" baseline="0" dirty="0">
              <a:solidFill>
                <a:prstClr val="black"/>
              </a:solidFill>
              <a:effectLst/>
              <a:uLnTx/>
              <a:uFillTx/>
              <a:latin typeface="나눔고딕 ExtraBold"/>
              <a:ea typeface="나눔고딕 ExtraBold"/>
            </a:endParaRPr>
          </a:p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2000" i="0" u="none" strike="noStrike" kern="1200" cap="none" spc="0" normalizeH="0" baseline="0" dirty="0" smtClean="0">
                <a:solidFill>
                  <a:prstClr val="black"/>
                </a:solidFill>
                <a:effectLst/>
                <a:uLnTx/>
                <a:uFillTx/>
                <a:latin typeface="나눔고딕"/>
                <a:ea typeface="나눔고딕"/>
              </a:rPr>
              <a:t>현관문 </a:t>
            </a:r>
            <a:r>
              <a:rPr kumimoji="0" lang="ko-KR" altLang="en-US" sz="2000" i="0" u="none" strike="noStrike" kern="1200" cap="none" spc="0" normalizeH="0" baseline="0" dirty="0">
                <a:solidFill>
                  <a:prstClr val="black"/>
                </a:solidFill>
                <a:effectLst/>
                <a:uLnTx/>
                <a:uFillTx/>
                <a:latin typeface="나눔고딕"/>
                <a:ea typeface="나눔고딕"/>
              </a:rPr>
              <a:t>앞의 물건을 인식하고 밖의 온도를 </a:t>
            </a:r>
            <a:r>
              <a:rPr kumimoji="0" lang="ko-KR" altLang="en-US" sz="2000" i="0" u="none" strike="noStrike" kern="1200" cap="none" spc="0" normalizeH="0" baseline="0" dirty="0" smtClean="0">
                <a:solidFill>
                  <a:prstClr val="black"/>
                </a:solidFill>
                <a:effectLst/>
                <a:uLnTx/>
                <a:uFillTx/>
                <a:latin typeface="나눔고딕"/>
                <a:ea typeface="나눔고딕"/>
              </a:rPr>
              <a:t>측정한다</a:t>
            </a:r>
            <a:endParaRPr kumimoji="0" lang="en-US" altLang="ko-KR" sz="2000" i="0" u="none" strike="noStrike" kern="1200" cap="none" spc="0" normalizeH="0" baseline="0" dirty="0" smtClean="0">
              <a:solidFill>
                <a:prstClr val="black"/>
              </a:solidFill>
              <a:effectLst/>
              <a:uLnTx/>
              <a:uFillTx/>
              <a:latin typeface="나눔고딕"/>
              <a:ea typeface="나눔고딕"/>
            </a:endParaRPr>
          </a:p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en-US" altLang="ko-KR" sz="2000" i="0" u="none" strike="noStrike" kern="1200" cap="none" spc="0" normalizeH="0" baseline="0" dirty="0" smtClean="0">
              <a:solidFill>
                <a:prstClr val="black"/>
              </a:solidFill>
              <a:effectLst/>
              <a:uLnTx/>
              <a:uFillTx/>
              <a:latin typeface="나눔고딕"/>
              <a:ea typeface="나눔고딕"/>
            </a:endParaRPr>
          </a:p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lang="en-US" altLang="ko-KR" sz="2000" dirty="0">
              <a:solidFill>
                <a:prstClr val="black"/>
              </a:solidFill>
              <a:latin typeface="나눔고딕"/>
              <a:ea typeface="나눔고딕"/>
            </a:endParaRPr>
          </a:p>
          <a:p>
            <a:pPr>
              <a:defRPr/>
            </a:pPr>
            <a:r>
              <a:rPr lang="ko-KR" altLang="en-US" sz="2000" b="1" dirty="0">
                <a:solidFill>
                  <a:prstClr val="black"/>
                </a:solidFill>
                <a:latin typeface="나눔고딕 ExtraBold"/>
                <a:ea typeface="나눔고딕 ExtraBold"/>
              </a:rPr>
              <a:t>사용한 사물인터넷 기반 </a:t>
            </a:r>
            <a:r>
              <a:rPr lang="ko-KR" altLang="en-US" sz="2000" b="1" dirty="0" smtClean="0">
                <a:solidFill>
                  <a:prstClr val="black"/>
                </a:solidFill>
                <a:latin typeface="나눔고딕 ExtraBold"/>
                <a:ea typeface="나눔고딕 ExtraBold"/>
              </a:rPr>
              <a:t>기술</a:t>
            </a:r>
            <a:endParaRPr lang="en-US" altLang="ko-KR" sz="2000" b="1" dirty="0" smtClean="0">
              <a:solidFill>
                <a:prstClr val="black"/>
              </a:solidFill>
              <a:latin typeface="나눔고딕 ExtraBold"/>
              <a:ea typeface="나눔고딕 ExtraBold"/>
            </a:endParaRPr>
          </a:p>
          <a:p>
            <a:pPr lvl="0">
              <a:defRPr/>
            </a:pPr>
            <a:endParaRPr lang="en-US" altLang="ko-KR" sz="1000" b="1" dirty="0">
              <a:solidFill>
                <a:prstClr val="black"/>
              </a:solidFill>
              <a:latin typeface="나눔고딕 ExtraBold"/>
              <a:ea typeface="나눔고딕 ExtraBold"/>
            </a:endParaRPr>
          </a:p>
          <a:p>
            <a:pPr>
              <a:defRPr/>
            </a:pPr>
            <a:r>
              <a:rPr lang="ko-KR" altLang="en-US" sz="2000" dirty="0" smtClean="0">
                <a:solidFill>
                  <a:prstClr val="black"/>
                </a:solidFill>
                <a:latin typeface="나눔고딕"/>
                <a:ea typeface="나눔고딕"/>
              </a:rPr>
              <a:t>센서 </a:t>
            </a:r>
            <a:r>
              <a:rPr lang="ko-KR" altLang="en-US" sz="2000" dirty="0">
                <a:solidFill>
                  <a:prstClr val="black"/>
                </a:solidFill>
                <a:latin typeface="나눔고딕"/>
                <a:ea typeface="나눔고딕"/>
              </a:rPr>
              <a:t>및 </a:t>
            </a:r>
            <a:r>
              <a:rPr lang="ko-KR" altLang="en-US" sz="2000" dirty="0" err="1">
                <a:solidFill>
                  <a:prstClr val="black"/>
                </a:solidFill>
                <a:latin typeface="나눔고딕"/>
                <a:ea typeface="나눔고딕"/>
              </a:rPr>
              <a:t>엑츄에이터</a:t>
            </a:r>
            <a:r>
              <a:rPr lang="ko-KR" altLang="en-US" sz="2000" dirty="0">
                <a:solidFill>
                  <a:prstClr val="black"/>
                </a:solidFill>
                <a:latin typeface="나눔고딕"/>
                <a:ea typeface="나눔고딕"/>
              </a:rPr>
              <a:t> 기술</a:t>
            </a:r>
          </a:p>
          <a:p>
            <a:pPr lvl="0">
              <a:defRPr/>
            </a:pPr>
            <a:r>
              <a:rPr lang="ko-KR" altLang="en-US" sz="2000" dirty="0">
                <a:solidFill>
                  <a:prstClr val="black"/>
                </a:solidFill>
                <a:latin typeface="나눔고딕"/>
                <a:ea typeface="나눔고딕"/>
              </a:rPr>
              <a:t>통신 및 네트워킹 기술</a:t>
            </a:r>
          </a:p>
          <a:p>
            <a:pPr lvl="0">
              <a:defRPr/>
            </a:pPr>
            <a:r>
              <a:rPr lang="ko-KR" altLang="en-US" sz="2000" dirty="0">
                <a:solidFill>
                  <a:prstClr val="black"/>
                </a:solidFill>
                <a:latin typeface="나눔고딕"/>
                <a:ea typeface="나눔고딕"/>
              </a:rPr>
              <a:t>사용자 인터페이스 기술</a:t>
            </a:r>
          </a:p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en-US" altLang="ko-KR" sz="2000" i="0" u="none" strike="noStrike" kern="1200" cap="none" spc="0" normalizeH="0" baseline="0" dirty="0">
              <a:solidFill>
                <a:prstClr val="black"/>
              </a:solidFill>
              <a:effectLst/>
              <a:uLnTx/>
              <a:uFillTx/>
              <a:latin typeface="나눔고딕"/>
              <a:ea typeface="나눔고딕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26566" y="4646289"/>
            <a:ext cx="196419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1. 시스템의 목적</a:t>
            </a:r>
          </a:p>
          <a:p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2. 요구사항 분석</a:t>
            </a:r>
          </a:p>
          <a:p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3. 설계</a:t>
            </a:r>
          </a:p>
          <a:p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4. 코드</a:t>
            </a:r>
          </a:p>
          <a:p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5. 시험 및 평가</a:t>
            </a:r>
          </a:p>
        </p:txBody>
      </p:sp>
      <p:cxnSp>
        <p:nvCxnSpPr>
          <p:cNvPr id="11" name="직선 연결선 10"/>
          <p:cNvCxnSpPr/>
          <p:nvPr/>
        </p:nvCxnSpPr>
        <p:spPr>
          <a:xfrm>
            <a:off x="522749" y="4467827"/>
            <a:ext cx="2171831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522748" y="6333281"/>
            <a:ext cx="2171831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1802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576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698281" y="3108504"/>
            <a:ext cx="4324569" cy="640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3600" b="1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나눔고딕 ExtraBold"/>
                <a:ea typeface="나눔고딕 ExtraBold"/>
              </a:rPr>
              <a:t>요구사항 분석</a:t>
            </a:r>
            <a:endParaRPr kumimoji="0" lang="en-US" altLang="ko-KR" sz="3600" b="1" i="0" u="none" strike="noStrike" kern="1200" cap="none" spc="0" normalizeH="0" baseline="0" dirty="0">
              <a:solidFill>
                <a:prstClr val="white"/>
              </a:solidFill>
              <a:effectLst/>
              <a:uLnTx/>
              <a:uFillTx/>
              <a:latin typeface="나눔고딕 ExtraBold"/>
              <a:ea typeface="나눔고딕 ExtraBold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1928812" y="1899047"/>
            <a:ext cx="8334375" cy="3059906"/>
            <a:chOff x="1928812" y="1899047"/>
            <a:chExt cx="8334375" cy="3059906"/>
          </a:xfrm>
        </p:grpSpPr>
        <p:sp>
          <p:nvSpPr>
            <p:cNvPr id="8" name="직사각형 5"/>
            <p:cNvSpPr/>
            <p:nvPr/>
          </p:nvSpPr>
          <p:spPr>
            <a:xfrm>
              <a:off x="2079625" y="2073672"/>
              <a:ext cx="8027457" cy="2717505"/>
            </a:xfrm>
            <a:prstGeom prst="rect">
              <a:avLst/>
            </a:prstGeom>
            <a:noFill/>
            <a:ln w="57150" cap="flat" cmpd="sng" algn="ctr">
              <a:solidFill>
                <a:srgbClr val="FDBB63">
                  <a:alpha val="100000"/>
                </a:srgbClr>
              </a:solidFill>
              <a:prstDash val="solid"/>
              <a:miter/>
            </a:ln>
          </p:spPr>
          <p:txBody>
            <a:bodyPr anchor="ctr"/>
            <a:lstStyle/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Arial Nova"/>
                <a:ea typeface="나눔스퀘어 Light"/>
                <a:cs typeface="Arial Nova"/>
              </a:endParaRPr>
            </a:p>
          </p:txBody>
        </p:sp>
        <p:sp>
          <p:nvSpPr>
            <p:cNvPr id="9" name="직사각형 6"/>
            <p:cNvSpPr/>
            <p:nvPr/>
          </p:nvSpPr>
          <p:spPr>
            <a:xfrm>
              <a:off x="1928812" y="1899047"/>
              <a:ext cx="8334375" cy="3059906"/>
            </a:xfrm>
            <a:prstGeom prst="rect">
              <a:avLst/>
            </a:prstGeom>
            <a:noFill/>
            <a:ln w="57150" cap="flat" cmpd="sng" algn="ctr">
              <a:solidFill>
                <a:srgbClr val="F5DDBD">
                  <a:alpha val="100000"/>
                </a:srgbClr>
              </a:solidFill>
              <a:prstDash val="solid"/>
              <a:miter/>
            </a:ln>
          </p:spPr>
          <p:txBody>
            <a:bodyPr anchor="ctr"/>
            <a:lstStyle/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Arial Nova"/>
                <a:ea typeface="나눔스퀘어 Light"/>
                <a:cs typeface="Arial Nov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05804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47659E7A-C066-AE11-0D9B-4EC482D80E29}"/>
              </a:ext>
            </a:extLst>
          </p:cNvPr>
          <p:cNvSpPr/>
          <p:nvPr/>
        </p:nvSpPr>
        <p:spPr>
          <a:xfrm>
            <a:off x="0" y="0"/>
            <a:ext cx="336835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"/>
              <a:ea typeface="나눔스퀘어 Light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74582" y="920346"/>
            <a:ext cx="2756768" cy="16113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5000" b="1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Arial Nova"/>
                <a:ea typeface="나눔스퀘어 Light"/>
                <a:cs typeface="+mn-cs"/>
              </a:rPr>
              <a:t>요구사항 분석</a:t>
            </a:r>
          </a:p>
        </p:txBody>
      </p:sp>
      <p:sp>
        <p:nvSpPr>
          <p:cNvPr id="27" name="타원 26"/>
          <p:cNvSpPr/>
          <p:nvPr/>
        </p:nvSpPr>
        <p:spPr>
          <a:xfrm>
            <a:off x="8229944" y="1156721"/>
            <a:ext cx="3692053" cy="3503490"/>
          </a:xfrm>
          <a:prstGeom prst="ellipse">
            <a:avLst/>
          </a:prstGeom>
          <a:solidFill>
            <a:srgbClr val="FDBB63">
              <a:alpha val="100000"/>
            </a:srgbClr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2" name="타원 1"/>
          <p:cNvSpPr/>
          <p:nvPr/>
        </p:nvSpPr>
        <p:spPr>
          <a:xfrm>
            <a:off x="3776728" y="1177887"/>
            <a:ext cx="3692053" cy="3503490"/>
          </a:xfrm>
          <a:prstGeom prst="ellipse">
            <a:avLst/>
          </a:prstGeom>
          <a:solidFill>
            <a:srgbClr val="FDBB63"/>
          </a:solidFill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</p:sp>
      <p:pic>
        <p:nvPicPr>
          <p:cNvPr id="3" name="그래픽 2" descr="닫힌 문 단색으로 채워진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115622" y="2244486"/>
            <a:ext cx="1980377" cy="194179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061121" y="4853640"/>
            <a:ext cx="3664980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altLang="ko-KR" sz="2000" b="1" dirty="0">
                <a:latin typeface="나눔고딕 ExtraBold"/>
                <a:ea typeface="나눔고딕 ExtraBold"/>
              </a:rPr>
              <a:t>[1</a:t>
            </a:r>
            <a:r>
              <a:rPr lang="ko-KR" altLang="en-US" sz="2000" b="1" dirty="0">
                <a:latin typeface="나눔고딕 ExtraBold"/>
                <a:ea typeface="나눔고딕 ExtraBold"/>
              </a:rPr>
              <a:t>을 입력</a:t>
            </a:r>
            <a:r>
              <a:rPr lang="en-US" altLang="ko-KR" sz="2000" b="1" dirty="0">
                <a:latin typeface="나눔고딕 ExtraBold"/>
                <a:ea typeface="나눔고딕 ExtraBold"/>
              </a:rPr>
              <a:t>]</a:t>
            </a:r>
          </a:p>
          <a:p>
            <a:pPr lvl="0">
              <a:defRPr/>
            </a:pPr>
            <a:r>
              <a:rPr lang="ko-KR" altLang="en-US" sz="2000" b="1" dirty="0">
                <a:latin typeface="나눔고딕 ExtraBold"/>
                <a:ea typeface="나눔고딕 ExtraBold"/>
              </a:rPr>
              <a:t>외부의 온도를 측정 </a:t>
            </a:r>
            <a:r>
              <a:rPr lang="ko-KR" altLang="en-US" sz="2000" b="1" dirty="0" smtClean="0">
                <a:latin typeface="나눔고딕 ExtraBold"/>
                <a:ea typeface="나눔고딕 ExtraBold"/>
              </a:rPr>
              <a:t>후</a:t>
            </a:r>
            <a:endParaRPr lang="en-US" altLang="ko-KR" sz="2000" b="1" dirty="0" smtClean="0">
              <a:latin typeface="나눔고딕 ExtraBold"/>
              <a:ea typeface="나눔고딕 ExtraBold"/>
            </a:endParaRPr>
          </a:p>
          <a:p>
            <a:pPr lvl="0">
              <a:defRPr/>
            </a:pPr>
            <a:r>
              <a:rPr lang="ko-KR" altLang="en-US" sz="2000" b="1" dirty="0" smtClean="0">
                <a:latin typeface="나눔고딕 ExtraBold"/>
                <a:ea typeface="나눔고딕 ExtraBold"/>
              </a:rPr>
              <a:t>온도 출력</a:t>
            </a:r>
            <a:endParaRPr lang="ko-KR" altLang="en-US" sz="2000" b="1" dirty="0">
              <a:latin typeface="나눔고딕 ExtraBold"/>
              <a:ea typeface="나눔고딕 ExtraBold"/>
            </a:endParaRPr>
          </a:p>
        </p:txBody>
      </p:sp>
      <p:pic>
        <p:nvPicPr>
          <p:cNvPr id="13" name="그래픽 12" descr="눈 단색으로 채워진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0594802" y="2522934"/>
            <a:ext cx="567879" cy="556815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8418871" y="4856873"/>
            <a:ext cx="3536620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altLang="ko-KR" sz="2000" b="1" dirty="0">
                <a:latin typeface="나눔고딕 ExtraBold"/>
                <a:ea typeface="나눔고딕 ExtraBold"/>
              </a:rPr>
              <a:t>[2</a:t>
            </a:r>
            <a:r>
              <a:rPr lang="ko-KR" altLang="en-US" sz="2000" b="1" dirty="0">
                <a:latin typeface="나눔고딕 ExtraBold"/>
                <a:ea typeface="나눔고딕 ExtraBold"/>
              </a:rPr>
              <a:t>를 입력</a:t>
            </a:r>
            <a:r>
              <a:rPr lang="en-US" altLang="ko-KR" sz="2000" b="1" dirty="0">
                <a:latin typeface="나눔고딕 ExtraBold"/>
                <a:ea typeface="나눔고딕 ExtraBold"/>
              </a:rPr>
              <a:t>]</a:t>
            </a:r>
          </a:p>
          <a:p>
            <a:pPr lvl="0">
              <a:defRPr/>
            </a:pPr>
            <a:r>
              <a:rPr lang="ko-KR" altLang="en-US" sz="2000" b="1" dirty="0" smtClean="0">
                <a:latin typeface="나눔고딕 ExtraBold"/>
                <a:ea typeface="나눔고딕 ExtraBold"/>
              </a:rPr>
              <a:t>아무것도 없다면</a:t>
            </a:r>
            <a:endParaRPr lang="en-US" altLang="ko-KR" sz="2000" b="1" dirty="0" smtClean="0">
              <a:latin typeface="나눔고딕 ExtraBold"/>
              <a:ea typeface="나눔고딕 ExtraBold"/>
            </a:endParaRPr>
          </a:p>
          <a:p>
            <a:pPr lvl="0">
              <a:defRPr/>
            </a:pPr>
            <a:r>
              <a:rPr lang="ko-KR" altLang="en-US" sz="2000" b="1" dirty="0" smtClean="0">
                <a:latin typeface="나눔고딕 ExtraBold"/>
                <a:ea typeface="나눔고딕 ExtraBold"/>
              </a:rPr>
              <a:t>없다</a:t>
            </a:r>
            <a:r>
              <a:rPr lang="ko-KR" altLang="en-US" sz="2000" dirty="0" smtClean="0">
                <a:latin typeface="나눔고딕 ExtraBold"/>
                <a:ea typeface="나눔고딕 ExtraBold"/>
              </a:rPr>
              <a:t>는 메시지 </a:t>
            </a:r>
            <a:r>
              <a:rPr lang="ko-KR" altLang="en-US" sz="2000" dirty="0">
                <a:latin typeface="나눔고딕 ExtraBold"/>
                <a:ea typeface="나눔고딕 ExtraBold"/>
              </a:rPr>
              <a:t>출력</a:t>
            </a:r>
          </a:p>
        </p:txBody>
      </p:sp>
      <p:sp>
        <p:nvSpPr>
          <p:cNvPr id="32" name="모서리가 둥근 직사각형 31"/>
          <p:cNvSpPr/>
          <p:nvPr/>
        </p:nvSpPr>
        <p:spPr>
          <a:xfrm>
            <a:off x="5820757" y="1676452"/>
            <a:ext cx="274515" cy="481187"/>
          </a:xfrm>
          <a:prstGeom prst="roundRect">
            <a:avLst>
              <a:gd name="adj" fmla="val 11979"/>
            </a:avLst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>
                <a:solidFill>
                  <a:schemeClr val="dk1"/>
                </a:solidFill>
                <a:latin typeface="나눔고딕 ExtraBold"/>
                <a:ea typeface="나눔고딕 ExtraBold"/>
              </a:rPr>
              <a:t>1</a:t>
            </a: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4">
            <a:extLst>
              <a:ext uri="783A4284-B454-46f5-B8C8-42B5039CE256">
                <hp:hncPhoto xmlns="" xmlns:c="http://schemas.openxmlformats.org/drawingml/2006/chart" xmlns:dgm="http://schemas.openxmlformats.org/drawingml/2006/diagram" xmlns:dsp="http://schemas.microsoft.com/office/drawing/2008/diagram" xmlns:hp="http://schemas.haansoft.com/office/presentation/8.0">
                  <hd:imgLayer xmlns:hd="http://schemas.haansoft.com/office/drawingml/8.0" r:embed="rId5">
                    <hd:imgEffect xmlns:hd="http://schemas.haansoft.com/office/drawingml/8.0">
                      <hd:artEffectSketch/>
                    </hd:imgEffect>
                  </hd:imgLayer>
                </hp:hncPhoto>
              </a:ext>
            </a:extLst>
          </a:blip>
          <a:stretch>
            <a:fillRect/>
          </a:stretch>
        </p:blipFill>
        <p:spPr>
          <a:xfrm>
            <a:off x="5618721" y="1577125"/>
            <a:ext cx="680042" cy="681085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5926666" y="2742447"/>
            <a:ext cx="843939" cy="843939"/>
          </a:xfrm>
          <a:prstGeom prst="rect">
            <a:avLst/>
          </a:prstGeom>
        </p:spPr>
      </p:pic>
      <p:pic>
        <p:nvPicPr>
          <p:cNvPr id="37" name="그래픽 2" descr="닫힌 문 단색으로 채워진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550173" y="2228611"/>
            <a:ext cx="1980377" cy="1941793"/>
          </a:xfrm>
          <a:prstGeom prst="rect">
            <a:avLst/>
          </a:prstGeom>
        </p:spPr>
      </p:pic>
      <p:sp>
        <p:nvSpPr>
          <p:cNvPr id="39" name="직사각형 38"/>
          <p:cNvSpPr/>
          <p:nvPr/>
        </p:nvSpPr>
        <p:spPr>
          <a:xfrm>
            <a:off x="10549600" y="3254374"/>
            <a:ext cx="656166" cy="666750"/>
          </a:xfrm>
          <a:prstGeom prst="rect">
            <a:avLst/>
          </a:prstGeom>
          <a:noFill/>
          <a:ln w="38100">
            <a:solidFill>
              <a:schemeClr val="lt1"/>
            </a:solidFill>
            <a:prstDash val="sysDash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42" name="모서리가 둥근 직사각형 41"/>
          <p:cNvSpPr/>
          <p:nvPr/>
        </p:nvSpPr>
        <p:spPr>
          <a:xfrm>
            <a:off x="10261346" y="1639125"/>
            <a:ext cx="274515" cy="481187"/>
          </a:xfrm>
          <a:prstGeom prst="roundRect">
            <a:avLst>
              <a:gd name="adj" fmla="val 11979"/>
            </a:avLst>
          </a:prstGeom>
          <a:solidFill>
            <a:srgbClr val="FFFFFF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 dirty="0">
                <a:solidFill>
                  <a:srgbClr val="000000"/>
                </a:solidFill>
                <a:latin typeface="나눔고딕 ExtraBold"/>
                <a:ea typeface="나눔고딕 ExtraBold"/>
              </a:rPr>
              <a:t>2</a:t>
            </a: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4">
            <a:extLst>
              <a:ext uri="783A4284-B454-46f5-B8C8-42B5039CE256">
                <hp:hncPhoto xmlns="" xmlns:c="http://schemas.openxmlformats.org/drawingml/2006/chart" xmlns:dgm="http://schemas.openxmlformats.org/drawingml/2006/diagram" xmlns:dsp="http://schemas.microsoft.com/office/drawing/2008/diagram" xmlns:hp="http://schemas.haansoft.com/office/presentation/8.0">
                  <hd:imgLayer xmlns:hd="http://schemas.haansoft.com/office/drawingml/8.0" r:embed="rId5">
                    <hd:imgEffect xmlns:hd="http://schemas.haansoft.com/office/drawingml/8.0">
                      <hd:artEffectSketch/>
                    </hd:imgEffect>
                  </hd:imgLayer>
                </hp:hncPhoto>
              </a:ext>
            </a:extLst>
          </a:blip>
          <a:stretch>
            <a:fillRect/>
          </a:stretch>
        </p:blipFill>
        <p:spPr>
          <a:xfrm>
            <a:off x="10058582" y="1547526"/>
            <a:ext cx="680042" cy="681085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626566" y="4646289"/>
            <a:ext cx="196419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1. 시스템의 목적</a:t>
            </a:r>
          </a:p>
          <a:p>
            <a:r>
              <a:rPr lang="ko-KR" altLang="en-US" b="1" dirty="0">
                <a:solidFill>
                  <a:schemeClr val="bg1"/>
                </a:solidFill>
              </a:rPr>
              <a:t>2. 요구사항 분석</a:t>
            </a:r>
          </a:p>
          <a:p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3. 설계</a:t>
            </a:r>
          </a:p>
          <a:p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4. 코드</a:t>
            </a:r>
          </a:p>
          <a:p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5. 시험 및 평가</a:t>
            </a:r>
          </a:p>
        </p:txBody>
      </p:sp>
      <p:cxnSp>
        <p:nvCxnSpPr>
          <p:cNvPr id="20" name="직선 연결선 19"/>
          <p:cNvCxnSpPr/>
          <p:nvPr/>
        </p:nvCxnSpPr>
        <p:spPr>
          <a:xfrm>
            <a:off x="522749" y="4467827"/>
            <a:ext cx="2171831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>
            <a:off x="522748" y="6333281"/>
            <a:ext cx="2171831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1222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336835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Arial Nova"/>
              <a:ea typeface="나눔스퀘어 Light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74582" y="920346"/>
            <a:ext cx="2756768" cy="16113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5000" b="1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Arial Nova"/>
                <a:ea typeface="나눔스퀘어 Light"/>
                <a:cs typeface="+mn-cs"/>
              </a:rPr>
              <a:t>요구사항 분석</a:t>
            </a:r>
          </a:p>
        </p:txBody>
      </p:sp>
      <p:sp>
        <p:nvSpPr>
          <p:cNvPr id="27" name="타원 26"/>
          <p:cNvSpPr/>
          <p:nvPr/>
        </p:nvSpPr>
        <p:spPr>
          <a:xfrm>
            <a:off x="8229944" y="1156721"/>
            <a:ext cx="3692053" cy="3503490"/>
          </a:xfrm>
          <a:prstGeom prst="ellipse">
            <a:avLst/>
          </a:prstGeom>
          <a:solidFill>
            <a:srgbClr val="FDBB63">
              <a:alpha val="100000"/>
            </a:srgbClr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pic>
        <p:nvPicPr>
          <p:cNvPr id="13" name="그래픽 12" descr="눈 단색으로 채워진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594802" y="2522934"/>
            <a:ext cx="567879" cy="556815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8385377" y="4850387"/>
            <a:ext cx="353662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altLang="ko-KR" sz="2000" b="1" dirty="0">
                <a:latin typeface="나눔고딕 ExtraBold"/>
                <a:ea typeface="나눔고딕 ExtraBold"/>
              </a:rPr>
              <a:t>[2</a:t>
            </a:r>
            <a:r>
              <a:rPr lang="ko-KR" altLang="en-US" sz="2000" b="1" dirty="0">
                <a:latin typeface="나눔고딕 ExtraBold"/>
                <a:ea typeface="나눔고딕 ExtraBold"/>
              </a:rPr>
              <a:t>를 입력</a:t>
            </a:r>
            <a:r>
              <a:rPr lang="en-US" altLang="ko-KR" sz="2000" b="1" dirty="0">
                <a:latin typeface="나눔고딕 ExtraBold"/>
                <a:ea typeface="나눔고딕 ExtraBold"/>
              </a:rPr>
              <a:t>]</a:t>
            </a:r>
          </a:p>
          <a:p>
            <a:pPr lvl="0">
              <a:defRPr/>
            </a:pPr>
            <a:r>
              <a:rPr lang="en-US" altLang="ko-KR" sz="2000" b="1" dirty="0">
                <a:latin typeface="나눔고딕 ExtraBold"/>
                <a:ea typeface="나눔고딕 ExtraBold"/>
              </a:rPr>
              <a:t>5</a:t>
            </a:r>
            <a:r>
              <a:rPr lang="ko-KR" altLang="en-US" sz="2000" b="1" dirty="0" smtClean="0">
                <a:latin typeface="나눔고딕 ExtraBold"/>
                <a:ea typeface="나눔고딕 ExtraBold"/>
              </a:rPr>
              <a:t>초 동안 </a:t>
            </a:r>
            <a:r>
              <a:rPr lang="ko-KR" altLang="en-US" sz="2000" b="1" dirty="0">
                <a:latin typeface="나눔고딕 ExtraBold"/>
                <a:ea typeface="나눔고딕 ExtraBold"/>
              </a:rPr>
              <a:t>센서 작동 </a:t>
            </a:r>
            <a:r>
              <a:rPr lang="ko-KR" altLang="en-US" sz="2000" b="1" dirty="0" smtClean="0">
                <a:latin typeface="나눔고딕 ExtraBold"/>
                <a:ea typeface="나눔고딕 ExtraBold"/>
              </a:rPr>
              <a:t>후</a:t>
            </a:r>
            <a:endParaRPr lang="en-US" altLang="ko-KR" sz="2000" b="1" dirty="0" smtClean="0">
              <a:latin typeface="나눔고딕 ExtraBold"/>
              <a:ea typeface="나눔고딕 ExtraBold"/>
            </a:endParaRPr>
          </a:p>
          <a:p>
            <a:pPr lvl="0">
              <a:defRPr/>
            </a:pPr>
            <a:r>
              <a:rPr lang="ko-KR" altLang="en-US" sz="2000" b="1" dirty="0" smtClean="0">
                <a:latin typeface="나눔고딕 ExtraBold"/>
                <a:ea typeface="나눔고딕 ExtraBold"/>
              </a:rPr>
              <a:t>아무것도 없다면</a:t>
            </a:r>
            <a:endParaRPr lang="en-US" altLang="ko-KR" sz="2000" b="1" dirty="0" smtClean="0">
              <a:latin typeface="나눔고딕 ExtraBold"/>
              <a:ea typeface="나눔고딕 ExtraBold"/>
            </a:endParaRPr>
          </a:p>
          <a:p>
            <a:pPr lvl="0">
              <a:defRPr/>
            </a:pPr>
            <a:r>
              <a:rPr lang="ko-KR" altLang="en-US" sz="2000" b="1" dirty="0" smtClean="0">
                <a:latin typeface="나눔고딕 ExtraBold"/>
                <a:ea typeface="나눔고딕 ExtraBold"/>
              </a:rPr>
              <a:t>없다</a:t>
            </a:r>
            <a:r>
              <a:rPr lang="ko-KR" altLang="en-US" sz="2000" dirty="0" smtClean="0">
                <a:latin typeface="나눔고딕 ExtraBold"/>
                <a:ea typeface="나눔고딕 ExtraBold"/>
              </a:rPr>
              <a:t>는 메시지 </a:t>
            </a:r>
            <a:r>
              <a:rPr lang="ko-KR" altLang="en-US" sz="2000" dirty="0">
                <a:latin typeface="나눔고딕 ExtraBold"/>
                <a:ea typeface="나눔고딕 ExtraBold"/>
              </a:rPr>
              <a:t>출력</a:t>
            </a:r>
          </a:p>
        </p:txBody>
      </p:sp>
      <p:pic>
        <p:nvPicPr>
          <p:cNvPr id="37" name="그래픽 2" descr="닫힌 문 단색으로 채워진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550173" y="2228611"/>
            <a:ext cx="1980377" cy="1941793"/>
          </a:xfrm>
          <a:prstGeom prst="rect">
            <a:avLst/>
          </a:prstGeom>
        </p:spPr>
      </p:pic>
      <p:sp>
        <p:nvSpPr>
          <p:cNvPr id="47" name="TextBox 17"/>
          <p:cNvSpPr txBox="1"/>
          <p:nvPr/>
        </p:nvSpPr>
        <p:spPr>
          <a:xfrm>
            <a:off x="4069695" y="4850387"/>
            <a:ext cx="353662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000" b="1" i="0" u="none" strike="noStrike" kern="1200" cap="none" spc="0" normalizeH="0" baseline="0" dirty="0">
                <a:solidFill>
                  <a:srgbClr val="000000"/>
                </a:solidFill>
                <a:latin typeface="나눔고딕 ExtraBold"/>
                <a:ea typeface="나눔고딕 ExtraBold"/>
              </a:rPr>
              <a:t>[2</a:t>
            </a:r>
            <a:r>
              <a:rPr kumimoji="0" lang="ko-KR" altLang="en-US" sz="2000" b="1" i="0" u="none" strike="noStrike" kern="1200" cap="none" spc="0" normalizeH="0" baseline="0" dirty="0">
                <a:solidFill>
                  <a:srgbClr val="000000"/>
                </a:solidFill>
                <a:latin typeface="나눔고딕 ExtraBold"/>
                <a:ea typeface="나눔고딕 ExtraBold"/>
              </a:rPr>
              <a:t>를 입력</a:t>
            </a:r>
            <a:r>
              <a:rPr kumimoji="0" lang="en-US" altLang="ko-KR" sz="2000" b="1" i="0" u="none" strike="noStrike" kern="1200" cap="none" spc="0" normalizeH="0" baseline="0" dirty="0">
                <a:solidFill>
                  <a:srgbClr val="000000"/>
                </a:solidFill>
                <a:latin typeface="나눔고딕 ExtraBold"/>
                <a:ea typeface="나눔고딕 ExtraBold"/>
              </a:rPr>
              <a:t>]</a:t>
            </a: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000" b="1" i="0" u="none" strike="noStrike" kern="1200" cap="none" spc="0" normalizeH="0" baseline="0" dirty="0">
                <a:solidFill>
                  <a:srgbClr val="000000"/>
                </a:solidFill>
                <a:latin typeface="나눔고딕 ExtraBold"/>
                <a:ea typeface="나눔고딕 ExtraBold"/>
              </a:rPr>
              <a:t>5</a:t>
            </a:r>
            <a:r>
              <a:rPr kumimoji="0" lang="ko-KR" altLang="en-US" sz="2000" b="1" i="0" u="none" strike="noStrike" kern="1200" cap="none" spc="0" normalizeH="0" baseline="0" dirty="0" smtClean="0">
                <a:solidFill>
                  <a:srgbClr val="000000"/>
                </a:solidFill>
                <a:latin typeface="나눔고딕 ExtraBold"/>
                <a:ea typeface="나눔고딕 ExtraBold"/>
              </a:rPr>
              <a:t>초 동안 </a:t>
            </a:r>
            <a:r>
              <a:rPr kumimoji="0" lang="ko-KR" altLang="en-US" sz="2000" b="1" i="0" u="none" strike="noStrike" kern="1200" cap="none" spc="0" normalizeH="0" baseline="0" dirty="0">
                <a:solidFill>
                  <a:srgbClr val="000000"/>
                </a:solidFill>
                <a:latin typeface="나눔고딕 ExtraBold"/>
                <a:ea typeface="나눔고딕 ExtraBold"/>
              </a:rPr>
              <a:t>센서 작동 </a:t>
            </a:r>
            <a:r>
              <a:rPr kumimoji="0" lang="ko-KR" altLang="en-US" sz="2000" b="1" i="0" u="none" strike="noStrike" kern="1200" cap="none" spc="0" normalizeH="0" baseline="0" dirty="0" smtClean="0">
                <a:solidFill>
                  <a:srgbClr val="000000"/>
                </a:solidFill>
                <a:latin typeface="나눔고딕 ExtraBold"/>
                <a:ea typeface="나눔고딕 ExtraBold"/>
              </a:rPr>
              <a:t>후</a:t>
            </a:r>
            <a:endParaRPr kumimoji="0" lang="en-US" altLang="ko-KR" sz="2000" b="1" i="0" u="none" strike="noStrike" kern="1200" cap="none" spc="0" normalizeH="0" baseline="0" dirty="0" smtClean="0">
              <a:solidFill>
                <a:srgbClr val="000000"/>
              </a:solidFill>
              <a:latin typeface="나눔고딕 ExtraBold"/>
              <a:ea typeface="나눔고딕 ExtraBold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000" i="0" u="none" strike="noStrike" kern="1200" cap="none" spc="0" normalizeH="0" baseline="0" dirty="0" smtClean="0">
                <a:solidFill>
                  <a:srgbClr val="000000"/>
                </a:solidFill>
                <a:latin typeface="나눔고딕 ExtraBold"/>
                <a:ea typeface="나눔고딕 ExtraBold"/>
              </a:rPr>
              <a:t>물건이 </a:t>
            </a:r>
            <a:r>
              <a:rPr kumimoji="0" lang="ko-KR" altLang="en-US" sz="2000" b="1" i="0" u="none" strike="noStrike" kern="1200" cap="none" spc="0" normalizeH="0" baseline="0" dirty="0" smtClean="0">
                <a:solidFill>
                  <a:srgbClr val="000000"/>
                </a:solidFill>
                <a:latin typeface="나눔고딕 ExtraBold"/>
                <a:ea typeface="나눔고딕 ExtraBold"/>
              </a:rPr>
              <a:t>있다면</a:t>
            </a:r>
            <a:endParaRPr kumimoji="0" lang="en-US" altLang="ko-KR" sz="2000" b="1" i="0" u="none" strike="noStrike" kern="1200" cap="none" spc="0" normalizeH="0" baseline="0" dirty="0" smtClean="0">
              <a:solidFill>
                <a:srgbClr val="000000"/>
              </a:solidFill>
              <a:latin typeface="나눔고딕 ExtraBold"/>
              <a:ea typeface="나눔고딕 ExtraBold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000" b="1" i="0" u="none" strike="noStrike" kern="1200" cap="none" spc="0" normalizeH="0" baseline="0" dirty="0" smtClean="0">
                <a:solidFill>
                  <a:srgbClr val="000000"/>
                </a:solidFill>
                <a:latin typeface="나눔고딕 ExtraBold"/>
                <a:ea typeface="나눔고딕 ExtraBold"/>
              </a:rPr>
              <a:t>있다</a:t>
            </a:r>
            <a:r>
              <a:rPr kumimoji="0" lang="ko-KR" altLang="en-US" sz="2000" i="0" u="none" strike="noStrike" kern="1200" cap="none" spc="0" normalizeH="0" baseline="0" dirty="0" smtClean="0">
                <a:solidFill>
                  <a:srgbClr val="000000"/>
                </a:solidFill>
                <a:latin typeface="나눔고딕 ExtraBold"/>
                <a:ea typeface="나눔고딕 ExtraBold"/>
              </a:rPr>
              <a:t>는 메시지 </a:t>
            </a:r>
            <a:r>
              <a:rPr kumimoji="0" lang="ko-KR" altLang="en-US" sz="2000" i="0" u="none" strike="noStrike" kern="1200" cap="none" spc="0" normalizeH="0" baseline="0" dirty="0">
                <a:solidFill>
                  <a:srgbClr val="000000"/>
                </a:solidFill>
                <a:latin typeface="나눔고딕 ExtraBold"/>
                <a:ea typeface="나눔고딕 ExtraBold"/>
              </a:rPr>
              <a:t>출력</a:t>
            </a:r>
          </a:p>
        </p:txBody>
      </p:sp>
      <p:pic>
        <p:nvPicPr>
          <p:cNvPr id="48" name="그림 47"/>
          <p:cNvPicPr>
            <a:picLocks noChangeAspect="1"/>
          </p:cNvPicPr>
          <p:nvPr/>
        </p:nvPicPr>
        <p:blipFill rotWithShape="1">
          <a:blip r:embed="rId4">
            <a:lum bright="40000" contrast="-40000"/>
            <a:extLst>
              <a:ext uri="783A4284-B454-46f5-B8C8-42B5039CE256">
                <hp:hncPhoto xmlns="" xmlns:c="http://schemas.openxmlformats.org/drawingml/2006/chart" xmlns:dgm="http://schemas.openxmlformats.org/drawingml/2006/diagram" xmlns:dsp="http://schemas.microsoft.com/office/drawing/2008/diagram" xmlns:hp="http://schemas.haansoft.com/office/presentation/8.0">
                  <hd:imgLayer xmlns:hd="http://schemas.haansoft.com/office/drawingml/8.0" r:embed="rId10">
                    <hd:imgEffect xmlns:hd="http://schemas.haansoft.com/office/drawingml/8.0">
                      <hd:artEffectSketch/>
                      <hd:artEffectSharpenSoften/>
                    </hd:imgEffect>
                  </hd:imgLayer>
                </hp:hncPhoto>
              </a:ext>
            </a:extLst>
          </a:blip>
          <a:stretch>
            <a:fillRect/>
          </a:stretch>
        </p:blipFill>
        <p:spPr>
          <a:xfrm>
            <a:off x="10535088" y="3010205"/>
            <a:ext cx="1097939" cy="1097939"/>
          </a:xfrm>
          <a:prstGeom prst="rect">
            <a:avLst/>
          </a:prstGeom>
        </p:spPr>
      </p:pic>
      <p:cxnSp>
        <p:nvCxnSpPr>
          <p:cNvPr id="50" name="선 49"/>
          <p:cNvCxnSpPr/>
          <p:nvPr/>
        </p:nvCxnSpPr>
        <p:spPr>
          <a:xfrm rot="10800000">
            <a:off x="10476418" y="3718231"/>
            <a:ext cx="258669" cy="1531"/>
          </a:xfrm>
          <a:prstGeom prst="line">
            <a:avLst/>
          </a:prstGeom>
          <a:noFill/>
          <a:ln w="28575" cap="flat" cmpd="sng" algn="ctr">
            <a:solidFill>
              <a:srgbClr val="FFFFFF">
                <a:alpha val="100000"/>
              </a:srgbClr>
            </a:solidFill>
            <a:prstDash val="solid"/>
            <a:round/>
          </a:ln>
        </p:spPr>
      </p:cxnSp>
      <p:cxnSp>
        <p:nvCxnSpPr>
          <p:cNvPr id="51" name="선 50"/>
          <p:cNvCxnSpPr/>
          <p:nvPr/>
        </p:nvCxnSpPr>
        <p:spPr>
          <a:xfrm rot="10800000">
            <a:off x="10568661" y="3836542"/>
            <a:ext cx="258669" cy="1531"/>
          </a:xfrm>
          <a:prstGeom prst="line">
            <a:avLst/>
          </a:prstGeom>
          <a:noFill/>
          <a:ln w="28575" cap="flat" cmpd="sng" algn="ctr">
            <a:solidFill>
              <a:srgbClr val="FFFFFF">
                <a:alpha val="100000"/>
              </a:srgbClr>
            </a:solidFill>
            <a:prstDash val="solid"/>
            <a:round/>
          </a:ln>
        </p:spPr>
      </p:cxnSp>
      <p:cxnSp>
        <p:nvCxnSpPr>
          <p:cNvPr id="52" name="선 51"/>
          <p:cNvCxnSpPr/>
          <p:nvPr/>
        </p:nvCxnSpPr>
        <p:spPr>
          <a:xfrm rot="10800000">
            <a:off x="10455362" y="3952847"/>
            <a:ext cx="258669" cy="1531"/>
          </a:xfrm>
          <a:prstGeom prst="line">
            <a:avLst/>
          </a:prstGeom>
          <a:noFill/>
          <a:ln w="28575" cap="flat" cmpd="sng" algn="ctr">
            <a:solidFill>
              <a:srgbClr val="FFFFFF">
                <a:alpha val="100000"/>
              </a:srgbClr>
            </a:solidFill>
            <a:prstDash val="solid"/>
            <a:round/>
          </a:ln>
        </p:spPr>
      </p:cxnSp>
      <p:sp>
        <p:nvSpPr>
          <p:cNvPr id="22" name="타원 21"/>
          <p:cNvSpPr/>
          <p:nvPr/>
        </p:nvSpPr>
        <p:spPr>
          <a:xfrm>
            <a:off x="3778575" y="1168296"/>
            <a:ext cx="3692053" cy="3503490"/>
          </a:xfrm>
          <a:prstGeom prst="ellipse">
            <a:avLst/>
          </a:prstGeom>
          <a:solidFill>
            <a:srgbClr val="FDBB63">
              <a:alpha val="100000"/>
            </a:srgbClr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pic>
        <p:nvPicPr>
          <p:cNvPr id="23" name="그래픽 12" descr="눈 단색으로 채워진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155008" y="2534509"/>
            <a:ext cx="567879" cy="556815"/>
          </a:xfrm>
          <a:prstGeom prst="rect">
            <a:avLst/>
          </a:prstGeom>
        </p:spPr>
      </p:pic>
      <p:pic>
        <p:nvPicPr>
          <p:cNvPr id="24" name="그래픽 2" descr="닫힌 문 단색으로 채워진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110379" y="2240186"/>
            <a:ext cx="1980377" cy="1941793"/>
          </a:xfrm>
          <a:prstGeom prst="rect">
            <a:avLst/>
          </a:prstGeom>
        </p:spPr>
      </p:pic>
      <p:sp>
        <p:nvSpPr>
          <p:cNvPr id="26" name="모서리가 둥근 직사각형 25"/>
          <p:cNvSpPr/>
          <p:nvPr/>
        </p:nvSpPr>
        <p:spPr>
          <a:xfrm>
            <a:off x="5821552" y="1662275"/>
            <a:ext cx="274515" cy="481187"/>
          </a:xfrm>
          <a:prstGeom prst="roundRect">
            <a:avLst>
              <a:gd name="adj" fmla="val 11979"/>
            </a:avLst>
          </a:prstGeom>
          <a:solidFill>
            <a:srgbClr val="FFFFFF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 dirty="0">
                <a:solidFill>
                  <a:srgbClr val="000000"/>
                </a:solidFill>
                <a:latin typeface="나눔고딕 ExtraBold"/>
                <a:ea typeface="나눔고딕 ExtraBold"/>
              </a:rPr>
              <a:t>2</a:t>
            </a: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11">
            <a:extLst>
              <a:ext uri="783A4284-B454-46f5-B8C8-42B5039CE256">
                <hp:hncPhoto xmlns="" xmlns:c="http://schemas.openxmlformats.org/drawingml/2006/chart" xmlns:dgm="http://schemas.openxmlformats.org/drawingml/2006/diagram" xmlns:dsp="http://schemas.microsoft.com/office/drawing/2008/diagram" xmlns:hp="http://schemas.haansoft.com/office/presentation/8.0">
                  <hd:imgLayer xmlns:hd="http://schemas.haansoft.com/office/drawingml/8.0" r:embed="rId5">
                    <hd:imgEffect xmlns:hd="http://schemas.haansoft.com/office/drawingml/8.0">
                      <hd:artEffectSketch/>
                    </hd:imgEffect>
                  </hd:imgLayer>
                </hp:hncPhoto>
              </a:ext>
            </a:extLst>
          </a:blip>
          <a:stretch>
            <a:fillRect/>
          </a:stretch>
        </p:blipFill>
        <p:spPr>
          <a:xfrm>
            <a:off x="5618788" y="1570676"/>
            <a:ext cx="680042" cy="681085"/>
          </a:xfrm>
          <a:prstGeom prst="rect">
            <a:avLst/>
          </a:prstGeom>
        </p:spPr>
      </p:pic>
      <p:pic>
        <p:nvPicPr>
          <p:cNvPr id="46" name="그래픽 4" descr="서류 상자 보관 단색으로 채워진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x="6077703" y="3418021"/>
            <a:ext cx="708776" cy="708776"/>
          </a:xfrm>
          <a:prstGeom prst="rect">
            <a:avLst/>
          </a:prstGeom>
        </p:spPr>
      </p:pic>
      <p:sp>
        <p:nvSpPr>
          <p:cNvPr id="29" name="모서리가 둥근 직사각형 28"/>
          <p:cNvSpPr/>
          <p:nvPr/>
        </p:nvSpPr>
        <p:spPr>
          <a:xfrm>
            <a:off x="10257809" y="1640227"/>
            <a:ext cx="274515" cy="481187"/>
          </a:xfrm>
          <a:prstGeom prst="roundRect">
            <a:avLst>
              <a:gd name="adj" fmla="val 11979"/>
            </a:avLst>
          </a:prstGeom>
          <a:solidFill>
            <a:srgbClr val="FFFFFF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 dirty="0">
                <a:solidFill>
                  <a:srgbClr val="000000"/>
                </a:solidFill>
                <a:latin typeface="나눔고딕 ExtraBold"/>
                <a:ea typeface="나눔고딕 ExtraBold"/>
              </a:rPr>
              <a:t>2</a:t>
            </a: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11">
            <a:extLst>
              <a:ext uri="783A4284-B454-46f5-B8C8-42B5039CE256">
                <hp:hncPhoto xmlns="" xmlns:c="http://schemas.openxmlformats.org/drawingml/2006/chart" xmlns:dgm="http://schemas.openxmlformats.org/drawingml/2006/diagram" xmlns:dsp="http://schemas.microsoft.com/office/drawing/2008/diagram" xmlns:hp="http://schemas.haansoft.com/office/presentation/8.0">
                  <hd:imgLayer xmlns:hd="http://schemas.haansoft.com/office/drawingml/8.0" r:embed="rId5">
                    <hd:imgEffect xmlns:hd="http://schemas.haansoft.com/office/drawingml/8.0">
                      <hd:artEffectSketch/>
                    </hd:imgEffect>
                  </hd:imgLayer>
                </hp:hncPhoto>
              </a:ext>
            </a:extLst>
          </a:blip>
          <a:stretch>
            <a:fillRect/>
          </a:stretch>
        </p:blipFill>
        <p:spPr>
          <a:xfrm>
            <a:off x="10055045" y="1548628"/>
            <a:ext cx="680042" cy="681085"/>
          </a:xfrm>
          <a:prstGeom prst="rect">
            <a:avLst/>
          </a:prstGeom>
        </p:spPr>
      </p:pic>
      <p:sp>
        <p:nvSpPr>
          <p:cNvPr id="31" name="직사각형 30"/>
          <p:cNvSpPr/>
          <p:nvPr/>
        </p:nvSpPr>
        <p:spPr>
          <a:xfrm>
            <a:off x="626566" y="4646289"/>
            <a:ext cx="196419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1. 시스템의 목적</a:t>
            </a:r>
          </a:p>
          <a:p>
            <a:r>
              <a:rPr lang="ko-KR" altLang="en-US" b="1" dirty="0">
                <a:solidFill>
                  <a:schemeClr val="bg1"/>
                </a:solidFill>
              </a:rPr>
              <a:t>2. 요구사항 분석</a:t>
            </a:r>
          </a:p>
          <a:p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3. 설계</a:t>
            </a:r>
          </a:p>
          <a:p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4. 코드</a:t>
            </a:r>
          </a:p>
          <a:p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5. 시험 및 평가</a:t>
            </a:r>
          </a:p>
        </p:txBody>
      </p:sp>
      <p:cxnSp>
        <p:nvCxnSpPr>
          <p:cNvPr id="32" name="직선 연결선 31"/>
          <p:cNvCxnSpPr/>
          <p:nvPr/>
        </p:nvCxnSpPr>
        <p:spPr>
          <a:xfrm>
            <a:off x="522749" y="4467827"/>
            <a:ext cx="2171831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>
            <a:off x="522748" y="6333281"/>
            <a:ext cx="2171831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4058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576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497818" y="3110470"/>
            <a:ext cx="1196363" cy="6370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 sz="3600" b="1">
                <a:solidFill>
                  <a:prstClr val="white"/>
                </a:solidFill>
                <a:latin typeface="나눔고딕 ExtraBold"/>
                <a:ea typeface="나눔고딕 ExtraBold"/>
              </a:rPr>
              <a:t>설계</a:t>
            </a:r>
            <a:endParaRPr kumimoji="0" lang="en-US" altLang="ko-KR" sz="3600" b="1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나눔고딕 ExtraBold"/>
              <a:ea typeface="나눔고딕 ExtraBold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1928812" y="1899047"/>
            <a:ext cx="8334375" cy="3059906"/>
            <a:chOff x="1928812" y="1899047"/>
            <a:chExt cx="8334375" cy="3059906"/>
          </a:xfrm>
        </p:grpSpPr>
        <p:sp>
          <p:nvSpPr>
            <p:cNvPr id="9" name="직사각형 5"/>
            <p:cNvSpPr/>
            <p:nvPr/>
          </p:nvSpPr>
          <p:spPr>
            <a:xfrm>
              <a:off x="2079625" y="2073672"/>
              <a:ext cx="8027457" cy="2717505"/>
            </a:xfrm>
            <a:prstGeom prst="rect">
              <a:avLst/>
            </a:prstGeom>
            <a:noFill/>
            <a:ln w="57150" cap="flat" cmpd="sng" algn="ctr">
              <a:solidFill>
                <a:srgbClr val="FDBB63">
                  <a:alpha val="100000"/>
                </a:srgbClr>
              </a:solidFill>
              <a:prstDash val="solid"/>
              <a:miter/>
            </a:ln>
          </p:spPr>
          <p:txBody>
            <a:bodyPr anchor="ctr"/>
            <a:lstStyle/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Arial Nova"/>
                <a:ea typeface="나눔스퀘어 Light"/>
                <a:cs typeface="Arial Nova"/>
              </a:endParaRPr>
            </a:p>
          </p:txBody>
        </p:sp>
        <p:sp>
          <p:nvSpPr>
            <p:cNvPr id="10" name="직사각형 6"/>
            <p:cNvSpPr/>
            <p:nvPr/>
          </p:nvSpPr>
          <p:spPr>
            <a:xfrm>
              <a:off x="1928812" y="1899047"/>
              <a:ext cx="8334375" cy="3059906"/>
            </a:xfrm>
            <a:prstGeom prst="rect">
              <a:avLst/>
            </a:prstGeom>
            <a:noFill/>
            <a:ln w="57150" cap="flat" cmpd="sng" algn="ctr">
              <a:solidFill>
                <a:srgbClr val="F5DDBD">
                  <a:alpha val="100000"/>
                </a:srgbClr>
              </a:solidFill>
              <a:prstDash val="solid"/>
              <a:miter/>
            </a:ln>
          </p:spPr>
          <p:txBody>
            <a:bodyPr anchor="ctr"/>
            <a:lstStyle/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Arial Nova"/>
                <a:ea typeface="나눔스퀘어 Light"/>
                <a:cs typeface="Arial Nov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06874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336835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나눔고딕 ExtraBold"/>
              <a:ea typeface="나눔고딕 ExtraBold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2749" y="920346"/>
            <a:ext cx="2322852" cy="8493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 sz="5000" b="1">
                <a:solidFill>
                  <a:prstClr val="white"/>
                </a:solidFill>
                <a:latin typeface="나눔고딕 ExtraBold"/>
                <a:ea typeface="나눔고딕 ExtraBold"/>
              </a:rPr>
              <a:t>설계</a:t>
            </a:r>
            <a:endParaRPr kumimoji="0" lang="en-US" altLang="ko-KR" sz="5000" b="1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나눔고딕 ExtraBold"/>
              <a:ea typeface="나눔고딕 ExtraBold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011851" y="760131"/>
            <a:ext cx="29062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 sz="2400" b="1" dirty="0">
                <a:solidFill>
                  <a:prstClr val="black"/>
                </a:solidFill>
                <a:latin typeface="나눔고딕 ExtraBold"/>
                <a:ea typeface="나눔고딕 ExtraBold"/>
              </a:rPr>
              <a:t>시스템의 구성요소</a:t>
            </a:r>
            <a:endParaRPr kumimoji="0" lang="en-US" altLang="ko-KR" sz="2400" b="1" i="0" u="none" strike="noStrike" kern="1200" cap="none" spc="0" normalizeH="0" baseline="0" dirty="0">
              <a:solidFill>
                <a:prstClr val="black"/>
              </a:solidFill>
              <a:effectLst/>
              <a:uLnTx/>
              <a:uFillTx/>
              <a:latin typeface="나눔고딕 ExtraBold"/>
              <a:ea typeface="나눔고딕 ExtraBold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61540" y="1855875"/>
            <a:ext cx="1436680" cy="4459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>
                <a:solidFill>
                  <a:schemeClr val="bg1"/>
                </a:solidFill>
                <a:latin typeface="나눔고딕 ExtraBold"/>
                <a:ea typeface="나눔고딕 ExtraBold"/>
              </a:rPr>
              <a:t>구성요소</a:t>
            </a:r>
          </a:p>
        </p:txBody>
      </p:sp>
      <p:pic>
        <p:nvPicPr>
          <p:cNvPr id="1030" name="Picture 6" descr="초음파 센서 Ping))) Ultrasonic Distance Sensor(모델명: PUD ..."/>
          <p:cNvPicPr>
            <a:picLocks noChangeAspect="1" noChangeArrowheads="1"/>
          </p:cNvPicPr>
          <p:nvPr/>
        </p:nvPicPr>
        <p:blipFill rotWithShape="1">
          <a:blip r:embed="rId2"/>
          <a:srcRect l="14000" t="17440" r="13690" b="21850"/>
          <a:stretch>
            <a:fillRect/>
          </a:stretch>
        </p:blipFill>
        <p:spPr>
          <a:xfrm>
            <a:off x="3994917" y="1142843"/>
            <a:ext cx="2084149" cy="1749974"/>
          </a:xfrm>
          <a:prstGeom prst="rect">
            <a:avLst/>
          </a:prstGeom>
          <a:noFill/>
        </p:spPr>
      </p:pic>
      <p:sp>
        <p:nvSpPr>
          <p:cNvPr id="12" name="TextBox 11"/>
          <p:cNvSpPr txBox="1"/>
          <p:nvPr/>
        </p:nvSpPr>
        <p:spPr>
          <a:xfrm>
            <a:off x="4331351" y="2708151"/>
            <a:ext cx="141127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 sz="1800" b="1" dirty="0">
                <a:solidFill>
                  <a:prstClr val="black"/>
                </a:solidFill>
                <a:latin typeface="나눔고딕 ExtraBold"/>
                <a:ea typeface="나눔고딕 ExtraBold"/>
              </a:rPr>
              <a:t>초음파 </a:t>
            </a:r>
            <a:r>
              <a:rPr lang="ko-KR" altLang="en-US" sz="1800" b="1" dirty="0" smtClean="0">
                <a:solidFill>
                  <a:prstClr val="black"/>
                </a:solidFill>
                <a:latin typeface="나눔고딕 ExtraBold"/>
                <a:ea typeface="나눔고딕 ExtraBold"/>
              </a:rPr>
              <a:t>센서</a:t>
            </a:r>
            <a:endParaRPr lang="en-US" altLang="ko-KR" sz="1800" b="1" dirty="0" smtClean="0">
              <a:solidFill>
                <a:prstClr val="black"/>
              </a:solidFill>
              <a:latin typeface="나눔고딕 ExtraBold"/>
              <a:ea typeface="나눔고딕 ExtraBold"/>
            </a:endParaRPr>
          </a:p>
          <a:p>
            <a:pPr lvl="0" algn="ctr">
              <a:defRPr/>
            </a:pPr>
            <a:r>
              <a:rPr lang="en-US" altLang="ko-KR" dirty="0">
                <a:solidFill>
                  <a:prstClr val="black"/>
                </a:solidFill>
                <a:latin typeface="나눔고딕 ExtraBold"/>
                <a:ea typeface="나눔고딕 ExtraBold"/>
              </a:rPr>
              <a:t>(HC-SR04)</a:t>
            </a:r>
            <a:endParaRPr kumimoji="0" lang="en-US" altLang="ko-KR" sz="1800" i="0" u="none" strike="noStrike" kern="1200" cap="none" spc="0" normalizeH="0" baseline="0" dirty="0">
              <a:solidFill>
                <a:prstClr val="black"/>
              </a:solidFill>
              <a:effectLst/>
              <a:uLnTx/>
              <a:uFillTx/>
              <a:latin typeface="나눔고딕 ExtraBold"/>
              <a:ea typeface="나눔고딕 ExtraBold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0155213" y="2712103"/>
            <a:ext cx="1007156" cy="366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b="1" dirty="0" smtClean="0">
                <a:solidFill>
                  <a:prstClr val="black"/>
                </a:solidFill>
                <a:latin typeface="나눔고딕 ExtraBold"/>
                <a:ea typeface="나눔고딕 ExtraBold"/>
              </a:rPr>
              <a:t>ESP32</a:t>
            </a:r>
            <a:endParaRPr kumimoji="0" lang="en-US" altLang="ko-KR" sz="1800" b="1" i="0" u="none" strike="noStrike" kern="1200" cap="none" spc="0" normalizeH="0" baseline="0" dirty="0">
              <a:solidFill>
                <a:prstClr val="black"/>
              </a:solidFill>
              <a:effectLst/>
              <a:uLnTx/>
              <a:uFillTx/>
              <a:latin typeface="나눔고딕 ExtraBold"/>
              <a:ea typeface="나눔고딕 ExtraBold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26566" y="4646289"/>
            <a:ext cx="196419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1. 시스템의 목적</a:t>
            </a:r>
          </a:p>
          <a:p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2. 요구사항 분석</a:t>
            </a:r>
          </a:p>
          <a:p>
            <a:r>
              <a:rPr lang="ko-KR" altLang="en-US" b="1" dirty="0">
                <a:solidFill>
                  <a:schemeClr val="bg1"/>
                </a:solidFill>
              </a:rPr>
              <a:t>3. 설계</a:t>
            </a:r>
          </a:p>
          <a:p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4. 코드</a:t>
            </a:r>
          </a:p>
          <a:p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5. 시험 및 평가</a:t>
            </a:r>
          </a:p>
        </p:txBody>
      </p:sp>
      <p:cxnSp>
        <p:nvCxnSpPr>
          <p:cNvPr id="15" name="직선 연결선 14"/>
          <p:cNvCxnSpPr/>
          <p:nvPr/>
        </p:nvCxnSpPr>
        <p:spPr>
          <a:xfrm>
            <a:off x="522749" y="4467827"/>
            <a:ext cx="2171831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522748" y="6333281"/>
            <a:ext cx="2171831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7036994" y="2708151"/>
            <a:ext cx="141127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 sz="1800" b="1" dirty="0" smtClean="0">
                <a:solidFill>
                  <a:prstClr val="black"/>
                </a:solidFill>
                <a:latin typeface="나눔고딕 ExtraBold"/>
                <a:ea typeface="나눔고딕 ExtraBold"/>
              </a:rPr>
              <a:t>온도 센서</a:t>
            </a:r>
            <a:endParaRPr lang="en-US" altLang="ko-KR" sz="1800" b="1" dirty="0" smtClean="0">
              <a:solidFill>
                <a:prstClr val="black"/>
              </a:solidFill>
              <a:latin typeface="나눔고딕 ExtraBold"/>
              <a:ea typeface="나눔고딕 ExtraBold"/>
            </a:endParaRPr>
          </a:p>
          <a:p>
            <a:pPr lvl="0" algn="ctr">
              <a:defRPr/>
            </a:pPr>
            <a:r>
              <a:rPr kumimoji="0" lang="en-US" altLang="ko-KR" b="1" i="0" u="none" strike="noStrike" kern="1200" cap="none" spc="0" normalizeH="0" baseline="0" dirty="0" smtClean="0">
                <a:solidFill>
                  <a:prstClr val="black"/>
                </a:solidFill>
                <a:effectLst/>
                <a:uLnTx/>
                <a:uFillTx/>
                <a:latin typeface="나눔고딕 ExtraBold"/>
                <a:ea typeface="나눔고딕 ExtraBold"/>
              </a:rPr>
              <a:t>(</a:t>
            </a:r>
            <a:r>
              <a:rPr lang="en-US" altLang="ko-KR" dirty="0" smtClean="0">
                <a:solidFill>
                  <a:prstClr val="black"/>
                </a:solidFill>
                <a:latin typeface="나눔고딕 ExtraBold"/>
                <a:ea typeface="나눔고딕 ExtraBold"/>
              </a:rPr>
              <a:t>LM35</a:t>
            </a:r>
            <a:r>
              <a:rPr kumimoji="0" lang="en-US" altLang="ko-KR" b="1" i="0" u="none" strike="noStrike" kern="1200" cap="none" spc="0" normalizeH="0" baseline="0" dirty="0" smtClean="0">
                <a:solidFill>
                  <a:prstClr val="black"/>
                </a:solidFill>
                <a:effectLst/>
                <a:uLnTx/>
                <a:uFillTx/>
                <a:latin typeface="나눔고딕 ExtraBold"/>
                <a:ea typeface="나눔고딕 ExtraBold"/>
              </a:rPr>
              <a:t>)</a:t>
            </a:r>
            <a:endParaRPr kumimoji="0" lang="en-US" altLang="ko-KR" sz="1800" b="1" i="0" u="none" strike="noStrike" kern="1200" cap="none" spc="0" normalizeH="0" baseline="0" dirty="0">
              <a:solidFill>
                <a:prstClr val="black"/>
              </a:solidFill>
              <a:effectLst/>
              <a:uLnTx/>
              <a:uFillTx/>
              <a:latin typeface="나눔고딕 ExtraBold"/>
              <a:ea typeface="나눔고딕 ExtraBold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4419" y="1405578"/>
            <a:ext cx="2236430" cy="134650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6189138" y="3075090"/>
            <a:ext cx="3185081" cy="4078094"/>
          </a:xfrm>
          <a:prstGeom prst="rect">
            <a:avLst/>
          </a:prstGeom>
        </p:spPr>
      </p:pic>
      <p:pic>
        <p:nvPicPr>
          <p:cNvPr id="1026" name="Picture 2" descr="ESP32-DEVKITC-VE Espressif Systems | 개발 기판, 키트, 프로그래밍 장치 | DigiKey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70" t="8701" r="28119" b="8953"/>
          <a:stretch/>
        </p:blipFill>
        <p:spPr bwMode="auto">
          <a:xfrm rot="5400000">
            <a:off x="10180283" y="936035"/>
            <a:ext cx="1122744" cy="2129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9278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2020100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2576C"/>
      </a:accent1>
      <a:accent2>
        <a:srgbClr val="FDBB63"/>
      </a:accent2>
      <a:accent3>
        <a:srgbClr val="2E849F"/>
      </a:accent3>
      <a:accent4>
        <a:srgbClr val="F5DDBD"/>
      </a:accent4>
      <a:accent5>
        <a:srgbClr val="D9D7D6"/>
      </a:accent5>
      <a:accent6>
        <a:srgbClr val="6C6B71"/>
      </a:accent6>
      <a:hlink>
        <a:srgbClr val="3F3F3F"/>
      </a:hlink>
      <a:folHlink>
        <a:srgbClr val="3F3F3F"/>
      </a:folHlink>
    </a:clrScheme>
    <a:fontScheme name="요즘 유행 스타일">
      <a:majorFont>
        <a:latin typeface="Arial Nova"/>
        <a:ea typeface="나눔스퀘어 Bold"/>
        <a:cs typeface=""/>
      </a:majorFont>
      <a:minorFont>
        <a:latin typeface="Arial Nova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444</TotalTime>
  <Words>626</Words>
  <Application>Microsoft Office PowerPoint</Application>
  <PresentationFormat>와이드스크린</PresentationFormat>
  <Paragraphs>189</Paragraphs>
  <Slides>20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30" baseType="lpstr">
      <vt:lpstr>AppleSDGothicNeo</vt:lpstr>
      <vt:lpstr>Arial Nova</vt:lpstr>
      <vt:lpstr>Söhne</vt:lpstr>
      <vt:lpstr>나눔고딕</vt:lpstr>
      <vt:lpstr>나눔고딕 ExtraBold</vt:lpstr>
      <vt:lpstr>나눔스퀘어 Bold</vt:lpstr>
      <vt:lpstr>나눔스퀘어 Light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ryun</cp:lastModifiedBy>
  <cp:revision>79</cp:revision>
  <dcterms:created xsi:type="dcterms:W3CDTF">2020-10-04T10:36:58Z</dcterms:created>
  <dcterms:modified xsi:type="dcterms:W3CDTF">2024-10-05T09:35:46Z</dcterms:modified>
  <cp:version/>
</cp:coreProperties>
</file>